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Override1.xml" ContentType="application/vnd.openxmlformats-officedocument.themeOverrid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3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4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5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6.xml" ContentType="application/vnd.openxmlformats-officedocument.theme+xml"/>
  <Override PartName="/ppt/slideLayouts/slideLayout10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1" r:id="rId1"/>
    <p:sldMasterId id="2147483833" r:id="rId2"/>
    <p:sldMasterId id="2147483884" r:id="rId3"/>
    <p:sldMasterId id="2147483896" r:id="rId4"/>
    <p:sldMasterId id="2147483908" r:id="rId5"/>
    <p:sldMasterId id="2147483920" r:id="rId6"/>
    <p:sldMasterId id="2147483933" r:id="rId7"/>
  </p:sldMasterIdLst>
  <p:notesMasterIdLst>
    <p:notesMasterId r:id="rId15"/>
  </p:notesMasterIdLst>
  <p:sldIdLst>
    <p:sldId id="430" r:id="rId8"/>
    <p:sldId id="431" r:id="rId9"/>
    <p:sldId id="435" r:id="rId10"/>
    <p:sldId id="433" r:id="rId11"/>
    <p:sldId id="434" r:id="rId12"/>
    <p:sldId id="436" r:id="rId13"/>
    <p:sldId id="437" r:id="rId14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08080"/>
    <a:srgbClr val="4F81BD"/>
    <a:srgbClr val="4070AA"/>
    <a:srgbClr val="2A4A70"/>
    <a:srgbClr val="6883AA"/>
    <a:srgbClr val="D0D8E8"/>
    <a:srgbClr val="00E668"/>
    <a:srgbClr val="8BFFB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595" autoAdjust="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7459D-1145-47E7-AD23-D6CE0C9A981A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8C276-C890-42CF-9738-2A46D75E38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29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7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50092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34649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30039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0359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2516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14320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7EC75DF-6DA1-49E4-8DAC-FAC59F5014AC}" type="datetime1">
              <a:rPr lang="ru-RU" smtClean="0">
                <a:solidFill>
                  <a:prstClr val="black"/>
                </a:solidFill>
              </a:rPr>
              <a:pPr/>
              <a:t>04.12.2019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rtlCol="0" anchor="t">
            <a:noAutofit/>
          </a:bodyPr>
          <a:lstStyle/>
          <a:p>
            <a:pPr>
              <a:defRPr/>
            </a:pPr>
            <a:fld id="{AF528B6D-1001-487C-8FFE-85B114390330}" type="slidenum">
              <a:rPr lang="ru-RU" sz="1000" b="1" kern="0" smtClean="0">
                <a:solidFill>
                  <a:srgbClr val="3C3C3C"/>
                </a:solidFill>
                <a:latin typeface="Arial"/>
              </a:rPr>
              <a:pPr>
                <a:defRPr/>
              </a:pPr>
              <a:t>‹#›</a:t>
            </a:fld>
            <a:endParaRPr lang="ru-RU" sz="1000" b="1" kern="0" dirty="0" smtClean="0">
              <a:solidFill>
                <a:srgbClr val="3C3C3C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781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83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606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21" name="ContentsTitle5"/>
          <p:cNvSpPr txBox="1"/>
          <p:nvPr/>
        </p:nvSpPr>
        <p:spPr>
          <a:xfrm>
            <a:off x="641276" y="2628856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24" name="line5"/>
          <p:cNvCxnSpPr/>
          <p:nvPr/>
        </p:nvCxnSpPr>
        <p:spPr>
          <a:xfrm>
            <a:off x="297657" y="2891978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sNumber5"/>
          <p:cNvSpPr txBox="1"/>
          <p:nvPr/>
        </p:nvSpPr>
        <p:spPr>
          <a:xfrm>
            <a:off x="287524" y="249104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5</a:t>
            </a:r>
          </a:p>
        </p:txBody>
      </p:sp>
      <p:sp>
        <p:nvSpPr>
          <p:cNvPr id="13" name="ContentsTitle3"/>
          <p:cNvSpPr txBox="1"/>
          <p:nvPr/>
        </p:nvSpPr>
        <p:spPr>
          <a:xfrm>
            <a:off x="641276" y="1964953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16" name="line3"/>
          <p:cNvCxnSpPr/>
          <p:nvPr/>
        </p:nvCxnSpPr>
        <p:spPr>
          <a:xfrm>
            <a:off x="297657" y="220136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sNumber3"/>
          <p:cNvSpPr txBox="1"/>
          <p:nvPr/>
        </p:nvSpPr>
        <p:spPr>
          <a:xfrm>
            <a:off x="287524" y="181443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3</a:t>
            </a:r>
          </a:p>
        </p:txBody>
      </p:sp>
      <p:sp>
        <p:nvSpPr>
          <p:cNvPr id="17" name="ContentsTitle4"/>
          <p:cNvSpPr txBox="1"/>
          <p:nvPr/>
        </p:nvSpPr>
        <p:spPr>
          <a:xfrm>
            <a:off x="641276" y="2298492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20" name="line4"/>
          <p:cNvCxnSpPr/>
          <p:nvPr/>
        </p:nvCxnSpPr>
        <p:spPr>
          <a:xfrm>
            <a:off x="297657" y="254667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sNumber4"/>
          <p:cNvSpPr txBox="1"/>
          <p:nvPr/>
        </p:nvSpPr>
        <p:spPr>
          <a:xfrm>
            <a:off x="287524" y="2154327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4</a:t>
            </a:r>
          </a:p>
        </p:txBody>
      </p:sp>
      <p:sp>
        <p:nvSpPr>
          <p:cNvPr id="4" name="ContentsTitle1"/>
          <p:cNvSpPr txBox="1"/>
          <p:nvPr/>
        </p:nvSpPr>
        <p:spPr>
          <a:xfrm>
            <a:off x="641276" y="127882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8" name="line1"/>
          <p:cNvCxnSpPr/>
          <p:nvPr/>
        </p:nvCxnSpPr>
        <p:spPr>
          <a:xfrm>
            <a:off x="297657" y="151075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sNumber1"/>
          <p:cNvSpPr txBox="1"/>
          <p:nvPr/>
        </p:nvSpPr>
        <p:spPr>
          <a:xfrm>
            <a:off x="287524" y="111561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25" name="ContentsTitle6"/>
          <p:cNvSpPr txBox="1"/>
          <p:nvPr/>
        </p:nvSpPr>
        <p:spPr>
          <a:xfrm>
            <a:off x="641276" y="296181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28" name="line6"/>
          <p:cNvCxnSpPr/>
          <p:nvPr/>
        </p:nvCxnSpPr>
        <p:spPr>
          <a:xfrm>
            <a:off x="297657" y="323728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sNumber6"/>
          <p:cNvSpPr txBox="1"/>
          <p:nvPr/>
        </p:nvSpPr>
        <p:spPr>
          <a:xfrm>
            <a:off x="287524" y="2830351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6</a:t>
            </a:r>
          </a:p>
        </p:txBody>
      </p:sp>
      <p:sp>
        <p:nvSpPr>
          <p:cNvPr id="9" name="ContentsTitle2"/>
          <p:cNvSpPr txBox="1"/>
          <p:nvPr/>
        </p:nvSpPr>
        <p:spPr>
          <a:xfrm>
            <a:off x="641276" y="1625065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12" name="line2"/>
          <p:cNvCxnSpPr/>
          <p:nvPr/>
        </p:nvCxnSpPr>
        <p:spPr>
          <a:xfrm>
            <a:off x="297657" y="185606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sNumber2"/>
          <p:cNvSpPr txBox="1"/>
          <p:nvPr/>
        </p:nvSpPr>
        <p:spPr>
          <a:xfrm>
            <a:off x="287524" y="146820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2</a:t>
            </a:r>
          </a:p>
        </p:txBody>
      </p:sp>
      <p:sp>
        <p:nvSpPr>
          <p:cNvPr id="29" name="ContentsTitle7"/>
          <p:cNvSpPr txBox="1"/>
          <p:nvPr/>
        </p:nvSpPr>
        <p:spPr>
          <a:xfrm>
            <a:off x="641276" y="3310651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sp>
        <p:nvSpPr>
          <p:cNvPr id="31" name="ContentsNumber7"/>
          <p:cNvSpPr txBox="1"/>
          <p:nvPr/>
        </p:nvSpPr>
        <p:spPr>
          <a:xfrm>
            <a:off x="287524" y="316013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7</a:t>
            </a:r>
          </a:p>
        </p:txBody>
      </p:sp>
      <p:cxnSp>
        <p:nvCxnSpPr>
          <p:cNvPr id="32" name="line7"/>
          <p:cNvCxnSpPr/>
          <p:nvPr/>
        </p:nvCxnSpPr>
        <p:spPr>
          <a:xfrm>
            <a:off x="297657" y="358259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ontentsTitle8"/>
          <p:cNvSpPr txBox="1"/>
          <p:nvPr/>
        </p:nvSpPr>
        <p:spPr>
          <a:xfrm>
            <a:off x="641276" y="365053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50" name="line8"/>
          <p:cNvCxnSpPr/>
          <p:nvPr/>
        </p:nvCxnSpPr>
        <p:spPr>
          <a:xfrm>
            <a:off x="297657" y="392789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ontentsNumber8"/>
          <p:cNvSpPr txBox="1"/>
          <p:nvPr/>
        </p:nvSpPr>
        <p:spPr>
          <a:xfrm>
            <a:off x="287524" y="350002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8</a:t>
            </a:r>
          </a:p>
        </p:txBody>
      </p:sp>
      <p:sp>
        <p:nvSpPr>
          <p:cNvPr id="62" name="ContentsTitle13"/>
          <p:cNvSpPr txBox="1"/>
          <p:nvPr/>
        </p:nvSpPr>
        <p:spPr>
          <a:xfrm>
            <a:off x="649291" y="541347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63" name="line13"/>
          <p:cNvCxnSpPr/>
          <p:nvPr/>
        </p:nvCxnSpPr>
        <p:spPr>
          <a:xfrm>
            <a:off x="297657" y="565442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sNumber13"/>
          <p:cNvSpPr txBox="1"/>
          <p:nvPr/>
        </p:nvSpPr>
        <p:spPr>
          <a:xfrm>
            <a:off x="287525" y="5262961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13</a:t>
            </a:r>
          </a:p>
        </p:txBody>
      </p:sp>
      <p:sp>
        <p:nvSpPr>
          <p:cNvPr id="66" name="ContentsTitle11"/>
          <p:cNvSpPr txBox="1"/>
          <p:nvPr/>
        </p:nvSpPr>
        <p:spPr>
          <a:xfrm>
            <a:off x="649291" y="472734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67" name="line11"/>
          <p:cNvCxnSpPr/>
          <p:nvPr/>
        </p:nvCxnSpPr>
        <p:spPr>
          <a:xfrm>
            <a:off x="297657" y="496381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ontentsNumber11"/>
          <p:cNvSpPr txBox="1"/>
          <p:nvPr/>
        </p:nvSpPr>
        <p:spPr>
          <a:xfrm>
            <a:off x="287530" y="4564134"/>
            <a:ext cx="239361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11</a:t>
            </a:r>
          </a:p>
        </p:txBody>
      </p:sp>
      <p:sp>
        <p:nvSpPr>
          <p:cNvPr id="70" name="ContentsTitle15"/>
          <p:cNvSpPr txBox="1"/>
          <p:nvPr/>
        </p:nvSpPr>
        <p:spPr>
          <a:xfrm>
            <a:off x="649291" y="609959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71" name="line15"/>
          <p:cNvCxnSpPr/>
          <p:nvPr/>
        </p:nvCxnSpPr>
        <p:spPr>
          <a:xfrm>
            <a:off x="297657" y="6345037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ontentsNumber15"/>
          <p:cNvSpPr txBox="1"/>
          <p:nvPr/>
        </p:nvSpPr>
        <p:spPr>
          <a:xfrm>
            <a:off x="287525" y="5936386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15</a:t>
            </a:r>
          </a:p>
        </p:txBody>
      </p:sp>
      <p:sp>
        <p:nvSpPr>
          <p:cNvPr id="74" name="ContentsTitle12"/>
          <p:cNvSpPr txBox="1"/>
          <p:nvPr/>
        </p:nvSpPr>
        <p:spPr>
          <a:xfrm>
            <a:off x="649291" y="507358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75" name="line12"/>
          <p:cNvCxnSpPr/>
          <p:nvPr/>
        </p:nvCxnSpPr>
        <p:spPr>
          <a:xfrm>
            <a:off x="297657" y="530912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ontentsNumber12"/>
          <p:cNvSpPr txBox="1"/>
          <p:nvPr/>
        </p:nvSpPr>
        <p:spPr>
          <a:xfrm>
            <a:off x="287525" y="4916722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12</a:t>
            </a:r>
          </a:p>
        </p:txBody>
      </p:sp>
      <p:sp>
        <p:nvSpPr>
          <p:cNvPr id="78" name="ContentsTitle9"/>
          <p:cNvSpPr txBox="1"/>
          <p:nvPr/>
        </p:nvSpPr>
        <p:spPr>
          <a:xfrm>
            <a:off x="649291" y="4015823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79" name="line9"/>
          <p:cNvCxnSpPr/>
          <p:nvPr/>
        </p:nvCxnSpPr>
        <p:spPr>
          <a:xfrm>
            <a:off x="297657" y="427320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ontentsNumber9"/>
          <p:cNvSpPr txBox="1"/>
          <p:nvPr/>
        </p:nvSpPr>
        <p:spPr>
          <a:xfrm>
            <a:off x="287524" y="3839911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9</a:t>
            </a:r>
          </a:p>
        </p:txBody>
      </p:sp>
      <p:sp>
        <p:nvSpPr>
          <p:cNvPr id="82" name="ContentsTitle14"/>
          <p:cNvSpPr txBox="1"/>
          <p:nvPr/>
        </p:nvSpPr>
        <p:spPr>
          <a:xfrm>
            <a:off x="649291" y="574701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83" name="line14"/>
          <p:cNvCxnSpPr/>
          <p:nvPr/>
        </p:nvCxnSpPr>
        <p:spPr>
          <a:xfrm>
            <a:off x="297657" y="599973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ontentsNumber14"/>
          <p:cNvSpPr txBox="1"/>
          <p:nvPr/>
        </p:nvSpPr>
        <p:spPr>
          <a:xfrm>
            <a:off x="287525" y="5602851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14</a:t>
            </a:r>
          </a:p>
        </p:txBody>
      </p:sp>
      <p:sp>
        <p:nvSpPr>
          <p:cNvPr id="86" name="ContentsTitle10"/>
          <p:cNvSpPr txBox="1"/>
          <p:nvPr/>
        </p:nvSpPr>
        <p:spPr>
          <a:xfrm>
            <a:off x="649291" y="4374760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87" name="line10"/>
          <p:cNvCxnSpPr/>
          <p:nvPr/>
        </p:nvCxnSpPr>
        <p:spPr>
          <a:xfrm>
            <a:off x="297657" y="4618508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ontentsNumber10"/>
          <p:cNvSpPr txBox="1"/>
          <p:nvPr/>
        </p:nvSpPr>
        <p:spPr>
          <a:xfrm>
            <a:off x="287525" y="4205197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10</a:t>
            </a:r>
          </a:p>
        </p:txBody>
      </p:sp>
      <p:sp>
        <p:nvSpPr>
          <p:cNvPr id="85" name="Number1"/>
          <p:cNvSpPr txBox="1"/>
          <p:nvPr/>
        </p:nvSpPr>
        <p:spPr>
          <a:xfrm>
            <a:off x="8460433" y="115465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89" name="Number2"/>
          <p:cNvSpPr txBox="1"/>
          <p:nvPr/>
        </p:nvSpPr>
        <p:spPr>
          <a:xfrm>
            <a:off x="8460433" y="1499317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0" name="Number3"/>
          <p:cNvSpPr txBox="1"/>
          <p:nvPr/>
        </p:nvSpPr>
        <p:spPr>
          <a:xfrm>
            <a:off x="8460433" y="184398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1" name="Number5"/>
          <p:cNvSpPr txBox="1"/>
          <p:nvPr/>
        </p:nvSpPr>
        <p:spPr>
          <a:xfrm>
            <a:off x="8460433" y="253330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2" name="Number6"/>
          <p:cNvSpPr txBox="1"/>
          <p:nvPr/>
        </p:nvSpPr>
        <p:spPr>
          <a:xfrm>
            <a:off x="8460433" y="287796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3" name="Number7"/>
          <p:cNvSpPr txBox="1"/>
          <p:nvPr/>
        </p:nvSpPr>
        <p:spPr>
          <a:xfrm>
            <a:off x="8460433" y="322263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4" name="Number8"/>
          <p:cNvSpPr txBox="1"/>
          <p:nvPr/>
        </p:nvSpPr>
        <p:spPr>
          <a:xfrm>
            <a:off x="8460433" y="356729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5" name="Number4"/>
          <p:cNvSpPr txBox="1"/>
          <p:nvPr/>
        </p:nvSpPr>
        <p:spPr>
          <a:xfrm>
            <a:off x="8460433" y="2188643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6" name="Number9"/>
          <p:cNvSpPr txBox="1"/>
          <p:nvPr/>
        </p:nvSpPr>
        <p:spPr>
          <a:xfrm>
            <a:off x="8460433" y="3911958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7" name="Number10"/>
          <p:cNvSpPr txBox="1"/>
          <p:nvPr/>
        </p:nvSpPr>
        <p:spPr>
          <a:xfrm>
            <a:off x="8460433" y="425662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8" name="Number11"/>
          <p:cNvSpPr txBox="1"/>
          <p:nvPr/>
        </p:nvSpPr>
        <p:spPr>
          <a:xfrm>
            <a:off x="8460433" y="460128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9" name="Number12"/>
          <p:cNvSpPr txBox="1"/>
          <p:nvPr/>
        </p:nvSpPr>
        <p:spPr>
          <a:xfrm>
            <a:off x="8460433" y="4945944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100" name="Number13"/>
          <p:cNvSpPr txBox="1"/>
          <p:nvPr/>
        </p:nvSpPr>
        <p:spPr>
          <a:xfrm>
            <a:off x="8460433" y="529060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101" name="Number14"/>
          <p:cNvSpPr txBox="1"/>
          <p:nvPr/>
        </p:nvSpPr>
        <p:spPr>
          <a:xfrm>
            <a:off x="8460433" y="5635268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102" name="Number15"/>
          <p:cNvSpPr txBox="1"/>
          <p:nvPr/>
        </p:nvSpPr>
        <p:spPr>
          <a:xfrm>
            <a:off x="8460433" y="597993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82843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Раздел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48" y="2611534"/>
            <a:ext cx="8569325" cy="610499"/>
          </a:xfrm>
        </p:spPr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ru-RU" dirty="0" smtClean="0"/>
              <a:t>Введите название раздела (максимум две строки)</a:t>
            </a:r>
            <a:endParaRPr lang="en-US" dirty="0"/>
          </a:p>
        </p:txBody>
      </p:sp>
      <p:cxnSp>
        <p:nvCxnSpPr>
          <p:cNvPr id="4" name="Прямая соединительная линия 7"/>
          <p:cNvCxnSpPr/>
          <p:nvPr/>
        </p:nvCxnSpPr>
        <p:spPr>
          <a:xfrm>
            <a:off x="297656" y="3429000"/>
            <a:ext cx="8550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9"/>
          <p:cNvCxnSpPr/>
          <p:nvPr/>
        </p:nvCxnSpPr>
        <p:spPr>
          <a:xfrm>
            <a:off x="8638360" y="6535169"/>
            <a:ext cx="0" cy="1080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7348" y="3644922"/>
            <a:ext cx="8569325" cy="2684463"/>
          </a:xfrm>
        </p:spPr>
        <p:txBody>
          <a:bodyPr anchor="t">
            <a:noAutofit/>
          </a:bodyPr>
          <a:lstStyle>
            <a:lvl1pPr marL="0" indent="0" algn="l">
              <a:spcBef>
                <a:spcPts val="900"/>
              </a:spcBef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 Введите текст</a:t>
            </a:r>
            <a:endParaRPr lang="ru-RU" dirty="0"/>
          </a:p>
        </p:txBody>
      </p:sp>
      <p:sp>
        <p:nvSpPr>
          <p:cNvPr id="14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r"/>
            <a:r>
              <a:rPr lang="en-US" sz="1000" dirty="0">
                <a:solidFill>
                  <a:srgbClr val="706F6F"/>
                </a:solidFill>
              </a:rPr>
              <a:t>Gazprom </a:t>
            </a:r>
            <a:r>
              <a:rPr lang="en-US" sz="1000" dirty="0" err="1">
                <a:solidFill>
                  <a:srgbClr val="706F6F"/>
                </a:solidFill>
              </a:rPr>
              <a:t>neft</a:t>
            </a:r>
            <a:endParaRPr lang="ru-RU" sz="1000" dirty="0">
              <a:solidFill>
                <a:srgbClr val="706F6F"/>
              </a:solidFill>
            </a:endParaRPr>
          </a:p>
        </p:txBody>
      </p:sp>
      <p:sp>
        <p:nvSpPr>
          <p:cNvPr id="9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ru-RU" sz="1000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845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Выво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48" y="1268414"/>
            <a:ext cx="8569325" cy="1584507"/>
          </a:xfrm>
        </p:spPr>
        <p:txBody>
          <a:bodyPr>
            <a:noAutofit/>
          </a:bodyPr>
          <a:lstStyle>
            <a:lvl1pPr>
              <a:defRPr sz="2000" b="1" cap="all" baseline="0">
                <a:solidFill>
                  <a:schemeClr val="accent1"/>
                </a:solidFill>
              </a:defRPr>
            </a:lvl1pPr>
          </a:lstStyle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cxnSp>
        <p:nvCxnSpPr>
          <p:cNvPr id="6" name="Прямая соединительная линия 9"/>
          <p:cNvCxnSpPr/>
          <p:nvPr/>
        </p:nvCxnSpPr>
        <p:spPr>
          <a:xfrm>
            <a:off x="8638360" y="6535169"/>
            <a:ext cx="0" cy="1080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7349" y="2924952"/>
            <a:ext cx="8569325" cy="3404433"/>
          </a:xfrm>
        </p:spPr>
        <p:txBody>
          <a:bodyPr vert="horz" lIns="0" tIns="0" rIns="0" bIns="0" rtlCol="0">
            <a:noAutofit/>
          </a:bodyPr>
          <a:lstStyle>
            <a:lvl1pPr>
              <a:defRPr lang="ru-RU" b="0" dirty="0"/>
            </a:lvl1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1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r"/>
            <a:r>
              <a:rPr lang="en-US" sz="1000" dirty="0">
                <a:solidFill>
                  <a:srgbClr val="706F6F"/>
                </a:solidFill>
              </a:rPr>
              <a:t>Gazprom </a:t>
            </a:r>
            <a:r>
              <a:rPr lang="en-US" sz="1000" dirty="0" err="1">
                <a:solidFill>
                  <a:srgbClr val="706F6F"/>
                </a:solidFill>
              </a:rPr>
              <a:t>neft</a:t>
            </a:r>
            <a:endParaRPr lang="ru-RU" sz="1000" dirty="0">
              <a:solidFill>
                <a:srgbClr val="706F6F"/>
              </a:solidFill>
            </a:endParaRPr>
          </a:p>
        </p:txBody>
      </p:sp>
      <p:sp>
        <p:nvSpPr>
          <p:cNvPr id="8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ru-RU" sz="1000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296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15"/>
            <a:ext cx="8569324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70803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8" name="Объект 3"/>
          <p:cNvSpPr>
            <a:spLocks noGrp="1"/>
          </p:cNvSpPr>
          <p:nvPr>
            <p:ph sz="quarter" idx="12"/>
          </p:nvPr>
        </p:nvSpPr>
        <p:spPr>
          <a:xfrm>
            <a:off x="287345" y="1268415"/>
            <a:ext cx="417671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Объект 3"/>
          <p:cNvSpPr>
            <a:spLocks noGrp="1"/>
          </p:cNvSpPr>
          <p:nvPr>
            <p:ph sz="quarter" idx="13"/>
          </p:nvPr>
        </p:nvSpPr>
        <p:spPr>
          <a:xfrm>
            <a:off x="4679957" y="1268415"/>
            <a:ext cx="417671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51663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(версия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7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35"/>
            <a:ext cx="8569324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Объект 3"/>
          <p:cNvSpPr>
            <a:spLocks noGrp="1"/>
          </p:cNvSpPr>
          <p:nvPr>
            <p:ph sz="quarter" idx="13"/>
          </p:nvPr>
        </p:nvSpPr>
        <p:spPr>
          <a:xfrm>
            <a:off x="287339" y="3894159"/>
            <a:ext cx="8569324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082524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текст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287349" y="4797425"/>
            <a:ext cx="8569325" cy="1531938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b="0">
                <a:solidFill>
                  <a:schemeClr val="accent3"/>
                </a:solidFill>
              </a:defRPr>
            </a:lvl1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13"/>
            <a:ext cx="8569324" cy="284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3649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61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лева и два объек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1"/>
          </p:nvPr>
        </p:nvSpPr>
        <p:spPr>
          <a:xfrm>
            <a:off x="287345" y="1268415"/>
            <a:ext cx="417671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3"/>
          </p:nvPr>
        </p:nvSpPr>
        <p:spPr>
          <a:xfrm>
            <a:off x="4679957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4679957" y="3897311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684599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права и два объекта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5"/>
          </p:nvPr>
        </p:nvSpPr>
        <p:spPr>
          <a:xfrm>
            <a:off x="287345" y="3897311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1"/>
          </p:nvPr>
        </p:nvSpPr>
        <p:spPr>
          <a:xfrm>
            <a:off x="4670945" y="1268415"/>
            <a:ext cx="417671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05987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1"/>
          </p:nvPr>
        </p:nvSpPr>
        <p:spPr>
          <a:xfrm>
            <a:off x="6156336" y="1268415"/>
            <a:ext cx="269133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3"/>
          </p:nvPr>
        </p:nvSpPr>
        <p:spPr>
          <a:xfrm>
            <a:off x="287349" y="1268415"/>
            <a:ext cx="269133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3221842" y="1268415"/>
            <a:ext cx="269133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148842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низу и два объекта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6"/>
          </p:nvPr>
        </p:nvSpPr>
        <p:spPr>
          <a:xfrm>
            <a:off x="46709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5"/>
          </p:nvPr>
        </p:nvSpPr>
        <p:spPr>
          <a:xfrm>
            <a:off x="287349" y="3897311"/>
            <a:ext cx="8569325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978342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верху и два объек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5"/>
          </p:nvPr>
        </p:nvSpPr>
        <p:spPr>
          <a:xfrm>
            <a:off x="287349" y="1268412"/>
            <a:ext cx="8569325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4"/>
          </p:nvPr>
        </p:nvSpPr>
        <p:spPr>
          <a:xfrm>
            <a:off x="287345" y="3904796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6"/>
          </p:nvPr>
        </p:nvSpPr>
        <p:spPr>
          <a:xfrm>
            <a:off x="4670945" y="3904796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256078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44" y="3933847"/>
            <a:ext cx="4176713" cy="2411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17"/>
          </p:nvPr>
        </p:nvSpPr>
        <p:spPr>
          <a:xfrm>
            <a:off x="4679956" y="3933847"/>
            <a:ext cx="4176713" cy="2411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>
          <a:xfrm>
            <a:off x="46709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06415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 hasCustomPrompt="1"/>
          </p:nvPr>
        </p:nvSpPr>
        <p:spPr>
          <a:xfrm>
            <a:off x="287338" y="1268760"/>
            <a:ext cx="8560318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05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/>
          <p:cNvSpPr>
            <a:spLocks noGrp="1"/>
          </p:cNvSpPr>
          <p:nvPr>
            <p:ph type="pic" sz="quarter" idx="11" hasCustomPrompt="1"/>
          </p:nvPr>
        </p:nvSpPr>
        <p:spPr>
          <a:xfrm>
            <a:off x="4679950" y="1268759"/>
            <a:ext cx="4176712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87344" y="1268415"/>
            <a:ext cx="4176713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535768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5"/>
          <p:cNvSpPr>
            <a:spLocks noGrp="1"/>
          </p:cNvSpPr>
          <p:nvPr>
            <p:ph type="pic" sz="quarter" idx="12" hasCustomPrompt="1"/>
          </p:nvPr>
        </p:nvSpPr>
        <p:spPr>
          <a:xfrm>
            <a:off x="287338" y="1268759"/>
            <a:ext cx="4161118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4670944" y="1268415"/>
            <a:ext cx="4176713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848731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287348" y="3926849"/>
            <a:ext cx="8569325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87339" y="1268435"/>
            <a:ext cx="8560318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0669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124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три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287338" y="3926849"/>
            <a:ext cx="2674318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11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3240656" y="3926849"/>
            <a:ext cx="2664000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12" name="Рисунок 3"/>
          <p:cNvSpPr>
            <a:spLocks noGrp="1"/>
          </p:cNvSpPr>
          <p:nvPr>
            <p:ph type="pic" sz="quarter" idx="15" hasCustomPrompt="1"/>
          </p:nvPr>
        </p:nvSpPr>
        <p:spPr>
          <a:xfrm>
            <a:off x="6183656" y="3926849"/>
            <a:ext cx="2673007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39" y="1268435"/>
            <a:ext cx="8560318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035591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и рисунок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3" name="Рисунок 5"/>
          <p:cNvSpPr>
            <a:spLocks noGrp="1"/>
          </p:cNvSpPr>
          <p:nvPr>
            <p:ph type="pic" sz="quarter" idx="11" hasCustomPrompt="1"/>
          </p:nvPr>
        </p:nvSpPr>
        <p:spPr>
          <a:xfrm>
            <a:off x="4679950" y="1268759"/>
            <a:ext cx="4176712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5"/>
          </p:nvPr>
        </p:nvSpPr>
        <p:spPr>
          <a:xfrm>
            <a:off x="287345" y="3897311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028542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и два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6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7"/>
          </p:nvPr>
        </p:nvSpPr>
        <p:spPr>
          <a:xfrm>
            <a:off x="287345" y="3897311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98766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два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38" y="1268415"/>
            <a:ext cx="4176712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30821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Четыре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7" name="Рисунок 7"/>
          <p:cNvSpPr>
            <a:spLocks noGrp="1"/>
          </p:cNvSpPr>
          <p:nvPr>
            <p:ph type="pic" sz="quarter" idx="16" hasCustomPrompt="1"/>
          </p:nvPr>
        </p:nvSpPr>
        <p:spPr>
          <a:xfrm>
            <a:off x="287338" y="1268781"/>
            <a:ext cx="4161118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10" name="Рисунок 7"/>
          <p:cNvSpPr>
            <a:spLocks noGrp="1"/>
          </p:cNvSpPr>
          <p:nvPr>
            <p:ph type="pic" sz="quarter" idx="17" hasCustomPrompt="1"/>
          </p:nvPr>
        </p:nvSpPr>
        <p:spPr>
          <a:xfrm>
            <a:off x="287338" y="3923099"/>
            <a:ext cx="4161118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323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пять дополне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12" name="Rectangle 11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4" name="Объект 4"/>
          <p:cNvSpPr>
            <a:spLocks noGrp="1"/>
          </p:cNvSpPr>
          <p:nvPr>
            <p:ph sz="quarter" idx="17"/>
          </p:nvPr>
        </p:nvSpPr>
        <p:spPr>
          <a:xfrm>
            <a:off x="287337" y="1268414"/>
            <a:ext cx="5653087" cy="331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6" name="Объект 3"/>
          <p:cNvSpPr>
            <a:spLocks noGrp="1"/>
          </p:cNvSpPr>
          <p:nvPr>
            <p:ph sz="quarter" idx="18"/>
          </p:nvPr>
        </p:nvSpPr>
        <p:spPr>
          <a:xfrm>
            <a:off x="6156326" y="1272660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8" name="Объект 3"/>
          <p:cNvSpPr>
            <a:spLocks noGrp="1"/>
          </p:cNvSpPr>
          <p:nvPr>
            <p:ph sz="quarter" idx="19"/>
          </p:nvPr>
        </p:nvSpPr>
        <p:spPr>
          <a:xfrm>
            <a:off x="6156326" y="4809671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9" name="Объект 3"/>
          <p:cNvSpPr>
            <a:spLocks noGrp="1"/>
          </p:cNvSpPr>
          <p:nvPr>
            <p:ph sz="quarter" idx="20"/>
          </p:nvPr>
        </p:nvSpPr>
        <p:spPr>
          <a:xfrm>
            <a:off x="6156326" y="3041166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0" name="Объект 3"/>
          <p:cNvSpPr>
            <a:spLocks noGrp="1"/>
          </p:cNvSpPr>
          <p:nvPr>
            <p:ph sz="quarter" idx="21"/>
          </p:nvPr>
        </p:nvSpPr>
        <p:spPr>
          <a:xfrm>
            <a:off x="3221831" y="4809671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1" name="Объект 3"/>
          <p:cNvSpPr>
            <a:spLocks noGrp="1"/>
          </p:cNvSpPr>
          <p:nvPr>
            <p:ph sz="quarter" idx="22"/>
          </p:nvPr>
        </p:nvSpPr>
        <p:spPr>
          <a:xfrm>
            <a:off x="287338" y="4809671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020774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объекта и рисунок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48" y="188644"/>
            <a:ext cx="8569325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287337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3231621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3" hasCustomPrompt="1"/>
          </p:nvPr>
        </p:nvSpPr>
        <p:spPr>
          <a:xfrm>
            <a:off x="6156337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36" y="1679949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31620" y="1679949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1679949"/>
            <a:ext cx="270015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Рисунок 18"/>
          <p:cNvSpPr>
            <a:spLocks noGrp="1"/>
          </p:cNvSpPr>
          <p:nvPr>
            <p:ph type="pic" sz="quarter" idx="14" hasCustomPrompt="1"/>
          </p:nvPr>
        </p:nvSpPr>
        <p:spPr>
          <a:xfrm>
            <a:off x="287349" y="3933825"/>
            <a:ext cx="8569325" cy="23955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21" name="Объект 20"/>
          <p:cNvSpPr>
            <a:spLocks noGrp="1"/>
          </p:cNvSpPr>
          <p:nvPr>
            <p:ph sz="quarter" idx="15" hasCustomPrompt="1"/>
          </p:nvPr>
        </p:nvSpPr>
        <p:spPr>
          <a:xfrm>
            <a:off x="287337" y="1726577"/>
            <a:ext cx="2700336" cy="1979775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3" name="Объект 22"/>
          <p:cNvSpPr>
            <a:spLocks noGrp="1"/>
          </p:cNvSpPr>
          <p:nvPr>
            <p:ph sz="quarter" idx="16" hasCustomPrompt="1"/>
          </p:nvPr>
        </p:nvSpPr>
        <p:spPr>
          <a:xfrm>
            <a:off x="3231632" y="1726555"/>
            <a:ext cx="2700337" cy="197987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5" name="Объект 24"/>
          <p:cNvSpPr>
            <a:spLocks noGrp="1"/>
          </p:cNvSpPr>
          <p:nvPr>
            <p:ph sz="quarter" idx="17" hasCustomPrompt="1"/>
          </p:nvPr>
        </p:nvSpPr>
        <p:spPr>
          <a:xfrm>
            <a:off x="6156325" y="1726555"/>
            <a:ext cx="2700000" cy="197987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500191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4 объек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49" y="1241227"/>
            <a:ext cx="2700337" cy="5087159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3221038" y="1739255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6156325" y="1739255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4" hasCustomPrompt="1"/>
          </p:nvPr>
        </p:nvSpPr>
        <p:spPr>
          <a:xfrm>
            <a:off x="3221038" y="4407372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3" name="Объект 12"/>
          <p:cNvSpPr>
            <a:spLocks noGrp="1"/>
          </p:cNvSpPr>
          <p:nvPr>
            <p:ph sz="quarter" idx="15" hasCustomPrompt="1"/>
          </p:nvPr>
        </p:nvSpPr>
        <p:spPr>
          <a:xfrm>
            <a:off x="6156325" y="4407372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6" hasCustomPrompt="1"/>
          </p:nvPr>
        </p:nvSpPr>
        <p:spPr>
          <a:xfrm>
            <a:off x="3222000" y="1253923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221049" y="16926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5"/>
          <p:cNvSpPr>
            <a:spLocks noGrp="1"/>
          </p:cNvSpPr>
          <p:nvPr>
            <p:ph type="body" sz="quarter" idx="17" hasCustomPrompt="1"/>
          </p:nvPr>
        </p:nvSpPr>
        <p:spPr>
          <a:xfrm>
            <a:off x="6156325" y="1253923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155363" y="16926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5"/>
          <p:cNvSpPr>
            <a:spLocks noGrp="1"/>
          </p:cNvSpPr>
          <p:nvPr>
            <p:ph type="body" sz="quarter" idx="18" hasCustomPrompt="1"/>
          </p:nvPr>
        </p:nvSpPr>
        <p:spPr>
          <a:xfrm>
            <a:off x="3221038" y="3922040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220087" y="436076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6156663" y="3922040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6155712" y="436076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453146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рисунка и 3 блока текс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49" y="1268412"/>
            <a:ext cx="2700337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3221049" y="1268412"/>
            <a:ext cx="2700337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6156325" y="1268412"/>
            <a:ext cx="2700338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8142" y="3068960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 baseline="0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5" hasCustomPrompt="1"/>
          </p:nvPr>
        </p:nvSpPr>
        <p:spPr>
          <a:xfrm>
            <a:off x="3221039" y="3068960"/>
            <a:ext cx="270113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6" hasCustomPrompt="1"/>
          </p:nvPr>
        </p:nvSpPr>
        <p:spPr>
          <a:xfrm>
            <a:off x="6157118" y="3068960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7338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21038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156325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бъект 5"/>
          <p:cNvSpPr>
            <a:spLocks noGrp="1"/>
          </p:cNvSpPr>
          <p:nvPr>
            <p:ph sz="quarter" idx="20" hasCustomPrompt="1"/>
          </p:nvPr>
        </p:nvSpPr>
        <p:spPr>
          <a:xfrm>
            <a:off x="287348" y="3554292"/>
            <a:ext cx="2700337" cy="279094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21" hasCustomPrompt="1"/>
          </p:nvPr>
        </p:nvSpPr>
        <p:spPr>
          <a:xfrm>
            <a:off x="3221050" y="3554292"/>
            <a:ext cx="2700337" cy="2790946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quarter" idx="22" hasCustomPrompt="1"/>
          </p:nvPr>
        </p:nvSpPr>
        <p:spPr>
          <a:xfrm>
            <a:off x="6157118" y="3554292"/>
            <a:ext cx="2700338" cy="2790946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553024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8413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484440" y="1268415"/>
            <a:ext cx="6372225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7"/>
          </p:nvPr>
        </p:nvSpPr>
        <p:spPr>
          <a:xfrm>
            <a:off x="287349" y="3068639"/>
            <a:ext cx="2016125" cy="3276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4577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882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3 блока текс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49" y="1268413"/>
            <a:ext cx="2700337" cy="506095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8"/>
          </p:nvPr>
        </p:nvSpPr>
        <p:spPr>
          <a:xfrm>
            <a:off x="3240088" y="1268413"/>
            <a:ext cx="5616574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19"/>
          </p:nvPr>
        </p:nvSpPr>
        <p:spPr>
          <a:xfrm>
            <a:off x="3240088" y="3055146"/>
            <a:ext cx="5616574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2" name="Объект 4"/>
          <p:cNvSpPr>
            <a:spLocks noGrp="1"/>
          </p:cNvSpPr>
          <p:nvPr>
            <p:ph sz="quarter" idx="20"/>
          </p:nvPr>
        </p:nvSpPr>
        <p:spPr>
          <a:xfrm>
            <a:off x="3240088" y="4841898"/>
            <a:ext cx="5616574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6837487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3 объек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3879772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221049" y="3879772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3879772"/>
            <a:ext cx="2700338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49" y="4318498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21049" y="4318498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4318498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бъект 18"/>
          <p:cNvSpPr>
            <a:spLocks noGrp="1"/>
          </p:cNvSpPr>
          <p:nvPr>
            <p:ph sz="quarter" idx="15" hasCustomPrompt="1"/>
          </p:nvPr>
        </p:nvSpPr>
        <p:spPr>
          <a:xfrm>
            <a:off x="287338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6" hasCustomPrompt="1"/>
          </p:nvPr>
        </p:nvSpPr>
        <p:spPr>
          <a:xfrm>
            <a:off x="3221038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17" hasCustomPrompt="1"/>
          </p:nvPr>
        </p:nvSpPr>
        <p:spPr>
          <a:xfrm>
            <a:off x="6156325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19"/>
          </p:nvPr>
        </p:nvSpPr>
        <p:spPr>
          <a:xfrm>
            <a:off x="287343" y="1262018"/>
            <a:ext cx="8569326" cy="2454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918294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3 объекта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1241223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221049" y="1241223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1241223"/>
            <a:ext cx="2700338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4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2104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бъект 18"/>
          <p:cNvSpPr>
            <a:spLocks noGrp="1"/>
          </p:cNvSpPr>
          <p:nvPr>
            <p:ph sz="quarter" idx="15" hasCustomPrompt="1"/>
          </p:nvPr>
        </p:nvSpPr>
        <p:spPr>
          <a:xfrm>
            <a:off x="287349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4" name="Объект 18"/>
          <p:cNvSpPr>
            <a:spLocks noGrp="1"/>
          </p:cNvSpPr>
          <p:nvPr>
            <p:ph sz="quarter" idx="16" hasCustomPrompt="1"/>
          </p:nvPr>
        </p:nvSpPr>
        <p:spPr>
          <a:xfrm>
            <a:off x="3221049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6" name="Объект 18"/>
          <p:cNvSpPr>
            <a:spLocks noGrp="1"/>
          </p:cNvSpPr>
          <p:nvPr>
            <p:ph sz="quarter" idx="17" hasCustomPrompt="1"/>
          </p:nvPr>
        </p:nvSpPr>
        <p:spPr>
          <a:xfrm>
            <a:off x="6156336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21" name="Объект 4"/>
          <p:cNvSpPr>
            <a:spLocks noGrp="1"/>
          </p:cNvSpPr>
          <p:nvPr>
            <p:ph sz="quarter" idx="19"/>
          </p:nvPr>
        </p:nvSpPr>
        <p:spPr>
          <a:xfrm>
            <a:off x="287343" y="3890918"/>
            <a:ext cx="8569326" cy="2454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858891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объекта и 2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1" hasCustomPrompt="1"/>
          </p:nvPr>
        </p:nvSpPr>
        <p:spPr>
          <a:xfrm>
            <a:off x="287349" y="4421682"/>
            <a:ext cx="2700337" cy="19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6156325" y="1726555"/>
            <a:ext cx="2700338" cy="19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 hasCustomPrompt="1"/>
          </p:nvPr>
        </p:nvSpPr>
        <p:spPr>
          <a:xfrm>
            <a:off x="287338" y="3933825"/>
            <a:ext cx="27000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87349" y="437507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5"/>
          <p:cNvSpPr>
            <a:spLocks noGrp="1"/>
          </p:cNvSpPr>
          <p:nvPr>
            <p:ph type="body" sz="quarter" idx="16" hasCustomPrompt="1"/>
          </p:nvPr>
        </p:nvSpPr>
        <p:spPr>
          <a:xfrm>
            <a:off x="6160028" y="1248594"/>
            <a:ext cx="27000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16003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19"/>
          </p:nvPr>
        </p:nvSpPr>
        <p:spPr>
          <a:xfrm>
            <a:off x="3240098" y="3890918"/>
            <a:ext cx="5616575" cy="2454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20"/>
          </p:nvPr>
        </p:nvSpPr>
        <p:spPr>
          <a:xfrm>
            <a:off x="287349" y="1262018"/>
            <a:ext cx="5616575" cy="2454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962800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рисунка, три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2018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3221038" y="3933825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6156325" y="1262018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4"/>
          <p:cNvSpPr>
            <a:spLocks noGrp="1"/>
          </p:cNvSpPr>
          <p:nvPr>
            <p:ph sz="quarter" idx="20"/>
          </p:nvPr>
        </p:nvSpPr>
        <p:spPr>
          <a:xfrm>
            <a:off x="3222000" y="1262018"/>
            <a:ext cx="2700000" cy="237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1"/>
          </p:nvPr>
        </p:nvSpPr>
        <p:spPr>
          <a:xfrm>
            <a:off x="287338" y="3933825"/>
            <a:ext cx="2700000" cy="237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7" name="Объект 4"/>
          <p:cNvSpPr>
            <a:spLocks noGrp="1"/>
          </p:cNvSpPr>
          <p:nvPr>
            <p:ph sz="quarter" idx="22"/>
          </p:nvPr>
        </p:nvSpPr>
        <p:spPr>
          <a:xfrm>
            <a:off x="6156325" y="3933825"/>
            <a:ext cx="2700000" cy="237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275873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объекта и три блока с текстом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1" hasCustomPrompt="1"/>
          </p:nvPr>
        </p:nvSpPr>
        <p:spPr>
          <a:xfrm>
            <a:off x="287338" y="1268413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287338" y="3032919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287338" y="4797447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3" name="Объект 4"/>
          <p:cNvSpPr>
            <a:spLocks noGrp="1"/>
          </p:cNvSpPr>
          <p:nvPr>
            <p:ph sz="quarter" idx="19"/>
          </p:nvPr>
        </p:nvSpPr>
        <p:spPr>
          <a:xfrm>
            <a:off x="2484440" y="1262018"/>
            <a:ext cx="6372225" cy="15192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4"/>
          <p:cNvSpPr>
            <a:spLocks noGrp="1"/>
          </p:cNvSpPr>
          <p:nvPr>
            <p:ph sz="quarter" idx="20"/>
          </p:nvPr>
        </p:nvSpPr>
        <p:spPr>
          <a:xfrm>
            <a:off x="2484440" y="3055223"/>
            <a:ext cx="6372225" cy="15192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1"/>
          </p:nvPr>
        </p:nvSpPr>
        <p:spPr>
          <a:xfrm>
            <a:off x="2484440" y="4825956"/>
            <a:ext cx="6372225" cy="15192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885711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Кейс про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 hasCustomPrompt="1"/>
          </p:nvPr>
        </p:nvSpPr>
        <p:spPr>
          <a:xfrm>
            <a:off x="2483769" y="3032956"/>
            <a:ext cx="637289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4" name="Текст 8"/>
          <p:cNvSpPr>
            <a:spLocks noGrp="1"/>
          </p:cNvSpPr>
          <p:nvPr>
            <p:ph type="body" sz="quarter" idx="19" hasCustomPrompt="1"/>
          </p:nvPr>
        </p:nvSpPr>
        <p:spPr>
          <a:xfrm>
            <a:off x="287338" y="1241223"/>
            <a:ext cx="637289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1" name="Объект 7"/>
          <p:cNvSpPr>
            <a:spLocks noGrp="1"/>
          </p:cNvSpPr>
          <p:nvPr>
            <p:ph sz="quarter" idx="21" hasCustomPrompt="1"/>
          </p:nvPr>
        </p:nvSpPr>
        <p:spPr>
          <a:xfrm>
            <a:off x="2483769" y="3526913"/>
            <a:ext cx="6372895" cy="2808000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6" name="Объект 5"/>
          <p:cNvSpPr>
            <a:spLocks noGrp="1"/>
          </p:cNvSpPr>
          <p:nvPr>
            <p:ph sz="quarter" idx="22" hasCustomPrompt="1"/>
          </p:nvPr>
        </p:nvSpPr>
        <p:spPr>
          <a:xfrm>
            <a:off x="287343" y="1726555"/>
            <a:ext cx="6372894" cy="1044000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87343" y="1679949"/>
            <a:ext cx="63728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9"/>
          <p:cNvCxnSpPr/>
          <p:nvPr/>
        </p:nvCxnSpPr>
        <p:spPr>
          <a:xfrm>
            <a:off x="2483775" y="3471682"/>
            <a:ext cx="63728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5" name="Объект 4"/>
          <p:cNvSpPr>
            <a:spLocks noGrp="1"/>
          </p:cNvSpPr>
          <p:nvPr>
            <p:ph sz="quarter" idx="20"/>
          </p:nvPr>
        </p:nvSpPr>
        <p:spPr>
          <a:xfrm>
            <a:off x="287349" y="3068638"/>
            <a:ext cx="2016125" cy="3276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7" name="Объект 4"/>
          <p:cNvSpPr>
            <a:spLocks noGrp="1"/>
          </p:cNvSpPr>
          <p:nvPr>
            <p:ph sz="quarter" idx="23"/>
          </p:nvPr>
        </p:nvSpPr>
        <p:spPr>
          <a:xfrm>
            <a:off x="6877061" y="1260022"/>
            <a:ext cx="1979613" cy="15212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518657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Два подзаголовка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42" y="1241223"/>
            <a:ext cx="41402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287342" y="1726555"/>
            <a:ext cx="4140200" cy="46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 hasCustomPrompt="1"/>
          </p:nvPr>
        </p:nvSpPr>
        <p:spPr>
          <a:xfrm>
            <a:off x="4679366" y="1241223"/>
            <a:ext cx="4140200" cy="360000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7" name="Объект 16"/>
          <p:cNvSpPr>
            <a:spLocks noGrp="1"/>
          </p:cNvSpPr>
          <p:nvPr>
            <p:ph sz="quarter" idx="14" hasCustomPrompt="1"/>
          </p:nvPr>
        </p:nvSpPr>
        <p:spPr>
          <a:xfrm>
            <a:off x="4683126" y="1726555"/>
            <a:ext cx="4140200" cy="46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7342" y="1679949"/>
            <a:ext cx="4140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679366" y="1679949"/>
            <a:ext cx="4140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556731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объект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8413"/>
            <a:ext cx="5634037" cy="506095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6156325" y="1726559"/>
            <a:ext cx="2700338" cy="4582765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6156325" y="1241223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274109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16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287348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7348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Текст 5"/>
          <p:cNvSpPr>
            <a:spLocks noGrp="1"/>
          </p:cNvSpPr>
          <p:nvPr>
            <p:ph type="body" sz="quarter" idx="21" hasCustomPrompt="1"/>
          </p:nvPr>
        </p:nvSpPr>
        <p:spPr>
          <a:xfrm>
            <a:off x="3221049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221049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Текст 5"/>
          <p:cNvSpPr>
            <a:spLocks noGrp="1"/>
          </p:cNvSpPr>
          <p:nvPr>
            <p:ph type="body" sz="quarter" idx="23" hasCustomPrompt="1"/>
          </p:nvPr>
        </p:nvSpPr>
        <p:spPr>
          <a:xfrm>
            <a:off x="6156336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6156336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бъект 4"/>
          <p:cNvSpPr>
            <a:spLocks noGrp="1"/>
          </p:cNvSpPr>
          <p:nvPr>
            <p:ph sz="quarter" idx="24" hasCustomPrompt="1"/>
          </p:nvPr>
        </p:nvSpPr>
        <p:spPr>
          <a:xfrm>
            <a:off x="287348" y="1726555"/>
            <a:ext cx="2700337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5" name="Текст 5"/>
          <p:cNvSpPr>
            <a:spLocks noGrp="1"/>
          </p:cNvSpPr>
          <p:nvPr>
            <p:ph type="body" sz="quarter" idx="25" hasCustomPrompt="1"/>
          </p:nvPr>
        </p:nvSpPr>
        <p:spPr>
          <a:xfrm>
            <a:off x="287348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87348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Текст 5"/>
          <p:cNvSpPr>
            <a:spLocks noGrp="1"/>
          </p:cNvSpPr>
          <p:nvPr>
            <p:ph type="body" sz="quarter" idx="27" hasCustomPrompt="1"/>
          </p:nvPr>
        </p:nvSpPr>
        <p:spPr>
          <a:xfrm>
            <a:off x="3221049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22104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Текст 5"/>
          <p:cNvSpPr>
            <a:spLocks noGrp="1"/>
          </p:cNvSpPr>
          <p:nvPr>
            <p:ph type="body" sz="quarter" idx="29" hasCustomPrompt="1"/>
          </p:nvPr>
        </p:nvSpPr>
        <p:spPr>
          <a:xfrm>
            <a:off x="6156336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156336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бъект 32"/>
          <p:cNvSpPr>
            <a:spLocks noGrp="1"/>
          </p:cNvSpPr>
          <p:nvPr>
            <p:ph sz="quarter" idx="30" hasCustomPrompt="1"/>
          </p:nvPr>
        </p:nvSpPr>
        <p:spPr>
          <a:xfrm>
            <a:off x="3221049" y="1726555"/>
            <a:ext cx="2700337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5" name="Объект 34"/>
          <p:cNvSpPr>
            <a:spLocks noGrp="1"/>
          </p:cNvSpPr>
          <p:nvPr>
            <p:ph sz="quarter" idx="31" hasCustomPrompt="1"/>
          </p:nvPr>
        </p:nvSpPr>
        <p:spPr>
          <a:xfrm>
            <a:off x="6156325" y="1726555"/>
            <a:ext cx="2700338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7" name="Объект 36"/>
          <p:cNvSpPr>
            <a:spLocks noGrp="1"/>
          </p:cNvSpPr>
          <p:nvPr>
            <p:ph sz="quarter" idx="32" hasCustomPrompt="1"/>
          </p:nvPr>
        </p:nvSpPr>
        <p:spPr>
          <a:xfrm>
            <a:off x="287349" y="4418062"/>
            <a:ext cx="2700337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9" name="Объект 38"/>
          <p:cNvSpPr>
            <a:spLocks noGrp="1"/>
          </p:cNvSpPr>
          <p:nvPr>
            <p:ph sz="quarter" idx="33" hasCustomPrompt="1"/>
          </p:nvPr>
        </p:nvSpPr>
        <p:spPr>
          <a:xfrm>
            <a:off x="3221049" y="4418062"/>
            <a:ext cx="2700337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41" name="Объект 40"/>
          <p:cNvSpPr>
            <a:spLocks noGrp="1"/>
          </p:cNvSpPr>
          <p:nvPr>
            <p:ph sz="quarter" idx="34" hasCustomPrompt="1"/>
          </p:nvPr>
        </p:nvSpPr>
        <p:spPr>
          <a:xfrm>
            <a:off x="6156325" y="4418062"/>
            <a:ext cx="2700338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1921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0870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текста и 2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3239863" y="1726577"/>
            <a:ext cx="2700337" cy="2916213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4" hasCustomPrompt="1"/>
          </p:nvPr>
        </p:nvSpPr>
        <p:spPr>
          <a:xfrm>
            <a:off x="6156325" y="1726577"/>
            <a:ext cx="2700338" cy="2916213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 hasCustomPrompt="1"/>
          </p:nvPr>
        </p:nvSpPr>
        <p:spPr>
          <a:xfrm>
            <a:off x="3239863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239863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156663" y="1241223"/>
            <a:ext cx="2700000" cy="360000"/>
          </a:xfrm>
        </p:spPr>
        <p:txBody>
          <a:bodyPr vert="horz" lIns="0" tIns="0" rIns="0" bIns="0" rtlCol="0" anchor="b">
            <a:noAutofit/>
          </a:bodyPr>
          <a:lstStyle>
            <a:lvl1pPr>
              <a:lnSpc>
                <a:spcPct val="90000"/>
              </a:lnSpc>
              <a:spcBef>
                <a:spcPts val="100"/>
              </a:spcBef>
              <a:defRPr lang="ru-RU" dirty="0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0"/>
          </p:nvPr>
        </p:nvSpPr>
        <p:spPr>
          <a:xfrm>
            <a:off x="287341" y="1268415"/>
            <a:ext cx="2736850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21"/>
          </p:nvPr>
        </p:nvSpPr>
        <p:spPr>
          <a:xfrm>
            <a:off x="3239862" y="4797425"/>
            <a:ext cx="5616811" cy="15478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469722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объекта, текст сверху и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49" y="1268412"/>
            <a:ext cx="8569325" cy="6840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8" y="5645363"/>
            <a:ext cx="8569325" cy="6840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20"/>
          </p:nvPr>
        </p:nvSpPr>
        <p:spPr>
          <a:xfrm>
            <a:off x="287345" y="2204865"/>
            <a:ext cx="4176711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2" name="Объект 4"/>
          <p:cNvSpPr>
            <a:spLocks noGrp="1"/>
          </p:cNvSpPr>
          <p:nvPr>
            <p:ph sz="quarter" idx="21"/>
          </p:nvPr>
        </p:nvSpPr>
        <p:spPr>
          <a:xfrm>
            <a:off x="4673600" y="2204865"/>
            <a:ext cx="4176711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075174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 объект, текст сверху и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49" y="1268413"/>
            <a:ext cx="8569325" cy="684000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5645363"/>
            <a:ext cx="8569325" cy="684000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49" y="2204865"/>
            <a:ext cx="8569325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306312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текста и объект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3" hasCustomPrompt="1"/>
          </p:nvPr>
        </p:nvSpPr>
        <p:spPr>
          <a:xfrm>
            <a:off x="6156325" y="1726556"/>
            <a:ext cx="2700338" cy="4592551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1241223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4" name="Объект 4"/>
          <p:cNvSpPr>
            <a:spLocks noGrp="1"/>
          </p:cNvSpPr>
          <p:nvPr>
            <p:ph sz="quarter" idx="20"/>
          </p:nvPr>
        </p:nvSpPr>
        <p:spPr>
          <a:xfrm>
            <a:off x="287341" y="1268415"/>
            <a:ext cx="2736850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Объект 4"/>
          <p:cNvSpPr>
            <a:spLocks noGrp="1"/>
          </p:cNvSpPr>
          <p:nvPr>
            <p:ph sz="quarter" idx="21"/>
          </p:nvPr>
        </p:nvSpPr>
        <p:spPr>
          <a:xfrm>
            <a:off x="3203581" y="1268415"/>
            <a:ext cx="2736850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034460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6 рисун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287349" y="3033713"/>
            <a:ext cx="2700337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3221049" y="3033713"/>
            <a:ext cx="2700337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 hasCustomPrompt="1"/>
          </p:nvPr>
        </p:nvSpPr>
        <p:spPr>
          <a:xfrm>
            <a:off x="6156325" y="3033713"/>
            <a:ext cx="2700338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3" name="Рисунок 12"/>
          <p:cNvSpPr>
            <a:spLocks noGrp="1"/>
          </p:cNvSpPr>
          <p:nvPr>
            <p:ph type="pic" sz="quarter" idx="15" hasCustomPrompt="1"/>
          </p:nvPr>
        </p:nvSpPr>
        <p:spPr>
          <a:xfrm>
            <a:off x="287349" y="4797425"/>
            <a:ext cx="2700337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6" hasCustomPrompt="1"/>
          </p:nvPr>
        </p:nvSpPr>
        <p:spPr>
          <a:xfrm>
            <a:off x="3221049" y="4797425"/>
            <a:ext cx="2700337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7" name="Рисунок 16"/>
          <p:cNvSpPr>
            <a:spLocks noGrp="1"/>
          </p:cNvSpPr>
          <p:nvPr>
            <p:ph type="pic" sz="quarter" idx="17" hasCustomPrompt="1"/>
          </p:nvPr>
        </p:nvSpPr>
        <p:spPr>
          <a:xfrm>
            <a:off x="6156325" y="4797425"/>
            <a:ext cx="2700338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4" name="Rectangle 13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0"/>
          </p:nvPr>
        </p:nvSpPr>
        <p:spPr>
          <a:xfrm>
            <a:off x="287349" y="1268413"/>
            <a:ext cx="8569325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498888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solidFill>
            <a:srgbClr val="FFFFFF">
              <a:alpha val="80000"/>
            </a:srgbClr>
          </a:solidFill>
        </p:spPr>
        <p:txBody>
          <a:bodyPr vert="horz" lIns="72000" tIns="72000" rIns="72000" bIns="7200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466918" y="4797446"/>
            <a:ext cx="3960627" cy="1351645"/>
          </a:xfrm>
          <a:solidFill>
            <a:srgbClr val="FFFFFF">
              <a:alpha val="80000"/>
            </a:srgbClr>
          </a:solidFill>
        </p:spPr>
        <p:txBody>
          <a:bodyPr lIns="72000" tIns="72000" rIns="72000" bIns="72000"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</p:spTree>
    <p:extLst>
      <p:ext uri="{BB962C8B-B14F-4D97-AF65-F5344CB8AC3E}">
        <p14:creationId xmlns:p14="http://schemas.microsoft.com/office/powerpoint/2010/main" val="30419135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подпись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5645363"/>
            <a:ext cx="8569325" cy="684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49" y="1268413"/>
            <a:ext cx="8569325" cy="41768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181342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три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6" hasCustomPrompt="1"/>
          </p:nvPr>
        </p:nvSpPr>
        <p:spPr>
          <a:xfrm>
            <a:off x="296056" y="3933825"/>
            <a:ext cx="2663825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quarter" idx="17" hasCustomPrompt="1"/>
          </p:nvPr>
        </p:nvSpPr>
        <p:spPr>
          <a:xfrm>
            <a:off x="3240088" y="3933825"/>
            <a:ext cx="2663825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5" name="Объект 14"/>
          <p:cNvSpPr>
            <a:spLocks noGrp="1"/>
          </p:cNvSpPr>
          <p:nvPr>
            <p:ph sz="quarter" idx="18" hasCustomPrompt="1"/>
          </p:nvPr>
        </p:nvSpPr>
        <p:spPr>
          <a:xfrm>
            <a:off x="6183656" y="3933825"/>
            <a:ext cx="2664000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49" y="1268435"/>
            <a:ext cx="8569325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73647632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Два рисунка и две подпис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 hasCustomPrompt="1"/>
          </p:nvPr>
        </p:nvSpPr>
        <p:spPr>
          <a:xfrm>
            <a:off x="287349" y="1268413"/>
            <a:ext cx="8569325" cy="1944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5" hasCustomPrompt="1"/>
          </p:nvPr>
        </p:nvSpPr>
        <p:spPr>
          <a:xfrm>
            <a:off x="287349" y="3861048"/>
            <a:ext cx="8569325" cy="1944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6" hasCustomPrompt="1"/>
          </p:nvPr>
        </p:nvSpPr>
        <p:spPr>
          <a:xfrm>
            <a:off x="287349" y="3293456"/>
            <a:ext cx="8569325" cy="426911"/>
          </a:xfrm>
        </p:spPr>
        <p:txBody>
          <a:bodyPr>
            <a:noAutofit/>
          </a:bodyPr>
          <a:lstStyle>
            <a:lvl1pPr>
              <a:defRPr sz="1400"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7" hasCustomPrompt="1"/>
          </p:nvPr>
        </p:nvSpPr>
        <p:spPr>
          <a:xfrm>
            <a:off x="287349" y="5901467"/>
            <a:ext cx="8569325" cy="427896"/>
          </a:xfrm>
        </p:spPr>
        <p:txBody>
          <a:bodyPr>
            <a:noAutofit/>
          </a:bodyPr>
          <a:lstStyle>
            <a:lvl1pPr>
              <a:defRPr sz="1400"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</p:spTree>
    <p:extLst>
      <p:ext uri="{BB962C8B-B14F-4D97-AF65-F5344CB8AC3E}">
        <p14:creationId xmlns:p14="http://schemas.microsoft.com/office/powerpoint/2010/main" val="17155401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два дополн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20"/>
          </p:nvPr>
        </p:nvSpPr>
        <p:spPr>
          <a:xfrm>
            <a:off x="6156325" y="3068638"/>
            <a:ext cx="2700336" cy="3276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21"/>
          </p:nvPr>
        </p:nvSpPr>
        <p:spPr>
          <a:xfrm>
            <a:off x="6156325" y="1268413"/>
            <a:ext cx="2700336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2"/>
          </p:nvPr>
        </p:nvSpPr>
        <p:spPr>
          <a:xfrm>
            <a:off x="287337" y="1268412"/>
            <a:ext cx="5653087" cy="50768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0150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6932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1" hasCustomPrompt="1"/>
          </p:nvPr>
        </p:nvSpPr>
        <p:spPr>
          <a:xfrm>
            <a:off x="287349" y="1268413"/>
            <a:ext cx="8569325" cy="506095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 lang="ru-RU" sz="1400" b="1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b="1"/>
            </a:lvl2pPr>
            <a:lvl3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sz="120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0070BA"/>
                </a:solidFill>
              </a:rPr>
              <a:t>Первый уровень</a:t>
            </a:r>
          </a:p>
          <a:p>
            <a:pPr marL="0" lvl="1">
              <a:spcBef>
                <a:spcPts val="300"/>
              </a:spcBef>
              <a:buClr>
                <a:srgbClr val="004077"/>
              </a:buClr>
              <a:buSzPct val="100000"/>
              <a:defRPr/>
            </a:pPr>
            <a:r>
              <a:rPr lang="ru-RU" sz="1200" b="1" dirty="0">
                <a:solidFill>
                  <a:srgbClr val="3C3C3C"/>
                </a:solidFill>
              </a:rPr>
              <a:t>Второй уровень</a:t>
            </a:r>
          </a:p>
          <a:p>
            <a:pPr marL="0" lvl="2">
              <a:spcBef>
                <a:spcPts val="300"/>
              </a:spcBef>
              <a:buClr>
                <a:srgbClr val="0070BA"/>
              </a:buClr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0924482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96662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77346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79249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30504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330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7351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3776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77145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52573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08898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4070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95701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51798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80142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88720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71685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08783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0104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39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56443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41852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06120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42265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8778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32767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21579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4146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06952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44232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71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00879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41891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62742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77715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2453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79752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23423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8032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07267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10960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5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50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slideLayout" Target="../slideLayouts/slideLayout53.xml"/><Relationship Id="rId47" Type="http://schemas.openxmlformats.org/officeDocument/2006/relationships/slideLayout" Target="../slideLayouts/slideLayout58.xml"/><Relationship Id="rId50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46" Type="http://schemas.openxmlformats.org/officeDocument/2006/relationships/slideLayout" Target="../slideLayouts/slideLayout57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41" Type="http://schemas.openxmlformats.org/officeDocument/2006/relationships/slideLayout" Target="../slideLayouts/slideLayout52.xml"/><Relationship Id="rId54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slideLayout" Target="../slideLayouts/slideLayout51.xml"/><Relationship Id="rId45" Type="http://schemas.openxmlformats.org/officeDocument/2006/relationships/slideLayout" Target="../slideLayouts/slideLayout56.xml"/><Relationship Id="rId53" Type="http://schemas.openxmlformats.org/officeDocument/2006/relationships/oleObject" Target="../embeddings/oleObject1.bin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55.xml"/><Relationship Id="rId52" Type="http://schemas.openxmlformats.org/officeDocument/2006/relationships/tags" Target="../tags/tag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slideLayout" Target="../slideLayouts/slideLayout54.xml"/><Relationship Id="rId48" Type="http://schemas.openxmlformats.org/officeDocument/2006/relationships/slideLayout" Target="../slideLayouts/slideLayout59.xml"/><Relationship Id="rId8" Type="http://schemas.openxmlformats.org/officeDocument/2006/relationships/slideLayout" Target="../slideLayouts/slideLayout19.xml"/><Relationship Id="rId51" Type="http://schemas.openxmlformats.org/officeDocument/2006/relationships/vmlDrawing" Target="../drawings/vmlDrawing1.v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84.xml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96.xml"/><Relationship Id="rId7" Type="http://schemas.openxmlformats.org/officeDocument/2006/relationships/slideLayout" Target="../slideLayouts/slideLayout10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95.xml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7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52"/>
            </p:custDataLst>
            <p:extLst/>
          </p:nvPr>
        </p:nvGraphicFramePr>
        <p:xfrm>
          <a:off x="1599" y="161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0" name="think-cell Slide" r:id="rId53" imgW="360" imgH="360" progId="">
                  <p:embed/>
                </p:oleObj>
              </mc:Choice>
              <mc:Fallback>
                <p:oleObj name="think-cell Slide" r:id="rId53" imgW="360" imgH="360" progId="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9" y="161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338" y="188644"/>
            <a:ext cx="8560318" cy="61049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7339" y="1268413"/>
            <a:ext cx="8569324" cy="50609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Первый уровень</a:t>
            </a:r>
          </a:p>
          <a:p>
            <a:pPr lvl="2"/>
            <a:r>
              <a:rPr lang="ru-RU" dirty="0" smtClean="0"/>
              <a:t>Второй уровень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7338" y="1011208"/>
            <a:ext cx="856031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  <p:sp>
        <p:nvSpPr>
          <p:cNvPr id="13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r"/>
            <a:r>
              <a:rPr lang="en-US" sz="1000" dirty="0">
                <a:solidFill>
                  <a:srgbClr val="706F6F"/>
                </a:solidFill>
              </a:rPr>
              <a:t>Gazprom </a:t>
            </a:r>
            <a:r>
              <a:rPr lang="en-US" sz="1000" dirty="0" err="1">
                <a:solidFill>
                  <a:srgbClr val="706F6F"/>
                </a:solidFill>
              </a:rPr>
              <a:t>neft</a:t>
            </a:r>
            <a:endParaRPr lang="ru-RU" sz="1000" dirty="0">
              <a:solidFill>
                <a:srgbClr val="706F6F"/>
              </a:solidFill>
            </a:endParaRPr>
          </a:p>
        </p:txBody>
      </p:sp>
      <p:sp>
        <p:nvSpPr>
          <p:cNvPr id="4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ru-RU" sz="1000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2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  <p:sldLayoutId id="2147483852" r:id="rId18"/>
    <p:sldLayoutId id="2147483853" r:id="rId19"/>
    <p:sldLayoutId id="2147483854" r:id="rId20"/>
    <p:sldLayoutId id="2147483855" r:id="rId21"/>
    <p:sldLayoutId id="2147483856" r:id="rId22"/>
    <p:sldLayoutId id="2147483857" r:id="rId23"/>
    <p:sldLayoutId id="2147483858" r:id="rId24"/>
    <p:sldLayoutId id="2147483859" r:id="rId25"/>
    <p:sldLayoutId id="2147483860" r:id="rId26"/>
    <p:sldLayoutId id="2147483861" r:id="rId27"/>
    <p:sldLayoutId id="2147483862" r:id="rId28"/>
    <p:sldLayoutId id="2147483863" r:id="rId29"/>
    <p:sldLayoutId id="2147483864" r:id="rId30"/>
    <p:sldLayoutId id="2147483865" r:id="rId31"/>
    <p:sldLayoutId id="2147483866" r:id="rId32"/>
    <p:sldLayoutId id="2147483867" r:id="rId33"/>
    <p:sldLayoutId id="2147483868" r:id="rId34"/>
    <p:sldLayoutId id="2147483869" r:id="rId35"/>
    <p:sldLayoutId id="2147483870" r:id="rId36"/>
    <p:sldLayoutId id="2147483871" r:id="rId37"/>
    <p:sldLayoutId id="2147483872" r:id="rId38"/>
    <p:sldLayoutId id="2147483873" r:id="rId39"/>
    <p:sldLayoutId id="2147483874" r:id="rId40"/>
    <p:sldLayoutId id="2147483875" r:id="rId41"/>
    <p:sldLayoutId id="2147483876" r:id="rId42"/>
    <p:sldLayoutId id="2147483877" r:id="rId43"/>
    <p:sldLayoutId id="2147483878" r:id="rId44"/>
    <p:sldLayoutId id="2147483879" r:id="rId45"/>
    <p:sldLayoutId id="2147483880" r:id="rId46"/>
    <p:sldLayoutId id="2147483881" r:id="rId47"/>
    <p:sldLayoutId id="2147483882" r:id="rId48"/>
    <p:sldLayoutId id="2147483883" r:id="rId4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90000"/>
        <a:buFont typeface="Wingdings" pitchFamily="2" charset="2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marR="0" indent="-180975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50838" indent="-169863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§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96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54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50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03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38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88000" y="1340246"/>
            <a:ext cx="8580480" cy="0"/>
          </a:xfrm>
          <a:prstGeom prst="line">
            <a:avLst/>
          </a:prstGeom>
          <a:noFill/>
          <a:ln w="19050" cap="flat" cmpd="sng" algn="ctr">
            <a:solidFill>
              <a:srgbClr val="0070B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5" name="Прямоугольник 14"/>
          <p:cNvSpPr/>
          <p:nvPr/>
        </p:nvSpPr>
        <p:spPr>
          <a:xfrm>
            <a:off x="288000" y="3645767"/>
            <a:ext cx="8607600" cy="270904"/>
          </a:xfrm>
          <a:prstGeom prst="rect">
            <a:avLst/>
          </a:prstGeom>
          <a:solidFill>
            <a:srgbClr val="0070BA">
              <a:lumMod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 smtClean="0">
                <a:solidFill>
                  <a:srgbClr val="FFFFFF"/>
                </a:solidFill>
                <a:latin typeface="Arial"/>
                <a:cs typeface="Arial" pitchFamily="34" charset="0"/>
              </a:rPr>
              <a:t>Цели работы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8000" y="1807318"/>
            <a:ext cx="85714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200" dirty="0" smtClean="0">
                <a:solidFill>
                  <a:srgbClr val="000000"/>
                </a:solidFill>
                <a:latin typeface="Arial"/>
              </a:rPr>
              <a:t>Инициатор работы - АО «…» </a:t>
            </a:r>
            <a:r>
              <a:rPr lang="ru-RU" altLang="ru-RU" sz="1200" dirty="0" smtClean="0">
                <a:latin typeface="Arial"/>
              </a:rPr>
              <a:t>(полное название предприятия);</a:t>
            </a:r>
          </a:p>
          <a:p>
            <a:pPr algn="ctr"/>
            <a:r>
              <a:rPr lang="ru-RU" altLang="ru-RU" sz="1200" dirty="0" smtClean="0">
                <a:latin typeface="Arial"/>
              </a:rPr>
              <a:t>Потенциальные соисполнители: (список предприятий)</a:t>
            </a:r>
            <a:endParaRPr lang="ru-RU" altLang="ru-RU" sz="1200" dirty="0">
              <a:latin typeface="Arial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8000" y="5447602"/>
            <a:ext cx="8607600" cy="270904"/>
          </a:xfrm>
          <a:prstGeom prst="rect">
            <a:avLst/>
          </a:prstGeom>
          <a:solidFill>
            <a:srgbClr val="0070BA"/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 smtClean="0">
                <a:solidFill>
                  <a:srgbClr val="FFFFFF"/>
                </a:solidFill>
                <a:latin typeface="Arial"/>
                <a:cs typeface="Arial" pitchFamily="34" charset="0"/>
              </a:rPr>
              <a:t>Финансирование работы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88000" y="1464301"/>
            <a:ext cx="8607600" cy="270904"/>
          </a:xfrm>
          <a:prstGeom prst="rect">
            <a:avLst/>
          </a:prstGeom>
          <a:solidFill>
            <a:srgbClr val="0070BA">
              <a:lumMod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 smtClean="0">
                <a:solidFill>
                  <a:srgbClr val="FFFFFF"/>
                </a:solidFill>
                <a:latin typeface="Arial"/>
                <a:cs typeface="Arial" pitchFamily="34" charset="0"/>
              </a:rPr>
              <a:t>Инициатор работы; потенциальные соисполнители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88000" y="2524041"/>
            <a:ext cx="8607600" cy="270904"/>
          </a:xfrm>
          <a:prstGeom prst="rect">
            <a:avLst/>
          </a:prstGeom>
          <a:solidFill>
            <a:srgbClr val="0070BA"/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 smtClean="0">
                <a:solidFill>
                  <a:srgbClr val="FFFFFF"/>
                </a:solidFill>
                <a:latin typeface="Arial"/>
                <a:cs typeface="Arial" pitchFamily="34" charset="0"/>
              </a:rPr>
              <a:t>Письма поддержки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88000" y="2822797"/>
            <a:ext cx="8620552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От кого, номер и дата получения, пример ниже</a:t>
            </a:r>
            <a:endParaRPr lang="ru-RU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ОАО </a:t>
            </a: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«Сургутнефтегаз» </a:t>
            </a: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№  0348 </a:t>
            </a: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от </a:t>
            </a: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01.01.2019 г.</a:t>
            </a:r>
            <a:endParaRPr lang="ru-RU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88000" y="5805264"/>
            <a:ext cx="862900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Сроки выполнения – </a:t>
            </a:r>
            <a:r>
              <a:rPr lang="ru-RU" altLang="ru-RU" sz="1200" b="1" dirty="0" smtClean="0">
                <a:solidFill>
                  <a:srgbClr val="000000"/>
                </a:solidFill>
                <a:latin typeface="Arial"/>
              </a:rPr>
              <a:t>2020 - …. годы</a:t>
            </a:r>
          </a:p>
          <a:p>
            <a:r>
              <a:rPr lang="ru-RU" altLang="ru-RU" sz="1200" dirty="0" smtClean="0">
                <a:solidFill>
                  <a:srgbClr val="000000"/>
                </a:solidFill>
                <a:latin typeface="Arial"/>
              </a:rPr>
              <a:t>Объем финансирования (ФБ) – … млн руб., в </a:t>
            </a:r>
            <a:r>
              <a:rPr lang="ru-RU" altLang="ru-RU" sz="1200" dirty="0" err="1" smtClean="0">
                <a:solidFill>
                  <a:srgbClr val="000000"/>
                </a:solidFill>
                <a:latin typeface="Arial"/>
              </a:rPr>
              <a:t>т.ч</a:t>
            </a:r>
            <a:r>
              <a:rPr lang="ru-RU" altLang="ru-RU" sz="1200" dirty="0" smtClean="0">
                <a:solidFill>
                  <a:srgbClr val="000000"/>
                </a:solidFill>
                <a:latin typeface="Arial"/>
              </a:rPr>
              <a:t>. </a:t>
            </a:r>
            <a:r>
              <a:rPr lang="ru-RU" altLang="ru-RU" sz="1200" b="1" dirty="0" smtClean="0">
                <a:solidFill>
                  <a:srgbClr val="000000"/>
                </a:solidFill>
                <a:latin typeface="Arial"/>
              </a:rPr>
              <a:t>2020 г. – … млн руб</a:t>
            </a:r>
            <a:r>
              <a:rPr lang="ru-RU" altLang="ru-RU" sz="12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lvl="0">
              <a:spcBef>
                <a:spcPts val="600"/>
              </a:spcBef>
            </a:pPr>
            <a:r>
              <a:rPr lang="ru-RU" altLang="ru-RU" sz="1200" dirty="0" smtClean="0">
                <a:solidFill>
                  <a:srgbClr val="000000"/>
                </a:solidFill>
                <a:latin typeface="Arial"/>
              </a:rPr>
              <a:t>Внебюджетное </a:t>
            </a: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финансирование – ….. млн руб., в </a:t>
            </a:r>
            <a:r>
              <a:rPr lang="ru-RU" altLang="ru-RU" sz="1200" dirty="0" err="1">
                <a:solidFill>
                  <a:srgbClr val="000000"/>
                </a:solidFill>
                <a:latin typeface="Arial"/>
              </a:rPr>
              <a:t>т.ч</a:t>
            </a: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. </a:t>
            </a:r>
            <a:r>
              <a:rPr lang="ru-RU" altLang="ru-RU" sz="1200" b="1" dirty="0" smtClean="0">
                <a:solidFill>
                  <a:srgbClr val="000000"/>
                </a:solidFill>
                <a:latin typeface="Arial"/>
              </a:rPr>
              <a:t>2020 г</a:t>
            </a:r>
            <a:r>
              <a:rPr lang="ru-RU" altLang="ru-RU" sz="1200" b="1" dirty="0">
                <a:solidFill>
                  <a:srgbClr val="000000"/>
                </a:solidFill>
                <a:latin typeface="Arial"/>
              </a:rPr>
              <a:t>. – </a:t>
            </a:r>
            <a:r>
              <a:rPr lang="ru-RU" altLang="ru-RU" sz="1200" b="1" dirty="0" smtClean="0">
                <a:solidFill>
                  <a:srgbClr val="000000"/>
                </a:solidFill>
                <a:latin typeface="Arial"/>
              </a:rPr>
              <a:t>… </a:t>
            </a:r>
            <a:r>
              <a:rPr lang="ru-RU" altLang="ru-RU" sz="1200" b="1" dirty="0">
                <a:solidFill>
                  <a:srgbClr val="000000"/>
                </a:solidFill>
                <a:latin typeface="Arial"/>
              </a:rPr>
              <a:t>млн руб</a:t>
            </a: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88000" y="3974925"/>
            <a:ext cx="8552129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Создание …</a:t>
            </a:r>
          </a:p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Разработка</a:t>
            </a:r>
            <a:r>
              <a:rPr lang="ru-RU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ЦЕЛИ СТРОГО ИЗ ТТХ!!! </a:t>
            </a:r>
          </a:p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Последнюю цель (выполнение работ по Подпрограмме…) не указывать.</a:t>
            </a:r>
            <a:endParaRPr lang="ru-RU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8253" y="474576"/>
            <a:ext cx="858115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dirty="0" smtClean="0">
                <a:solidFill>
                  <a:srgbClr val="004077"/>
                </a:solidFill>
                <a:latin typeface="Arial"/>
              </a:rPr>
              <a:t>Указать НИР или ОКР «Указать наименование темы строго из ТТХ»</a:t>
            </a:r>
            <a:endParaRPr lang="ru-RU" sz="1400" dirty="0" smtClean="0">
              <a:solidFill>
                <a:srgbClr val="004077"/>
              </a:solidFill>
              <a:latin typeface="Arial"/>
            </a:endParaRPr>
          </a:p>
          <a:p>
            <a:pPr algn="ctr"/>
            <a:r>
              <a:rPr lang="ru-RU" sz="1400" b="1" dirty="0" smtClean="0">
                <a:solidFill>
                  <a:srgbClr val="004077"/>
                </a:solidFill>
                <a:latin typeface="Arial"/>
              </a:rPr>
              <a:t>Шифр </a:t>
            </a:r>
            <a:r>
              <a:rPr lang="ru-RU" sz="1400" b="1" dirty="0" smtClean="0">
                <a:solidFill>
                  <a:srgbClr val="004077"/>
                </a:solidFill>
                <a:latin typeface="Arial"/>
              </a:rPr>
              <a:t>«Указать шифр»</a:t>
            </a:r>
            <a:endParaRPr lang="ru-RU" sz="1400" b="1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13" name="Заголовок 8"/>
          <p:cNvSpPr txBox="1">
            <a:spLocks/>
          </p:cNvSpPr>
          <p:nvPr/>
        </p:nvSpPr>
        <p:spPr>
          <a:xfrm>
            <a:off x="286948" y="184218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… технологическое 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направление 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(«…………….»)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16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7339" y="1249320"/>
            <a:ext cx="8607600" cy="270904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177800"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Задачи работы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87339" y="1616003"/>
            <a:ext cx="8565622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</a:rPr>
              <a:t>Перечисляются все задачи, согласно </a:t>
            </a:r>
            <a:r>
              <a:rPr lang="ru-RU" sz="1200" dirty="0" smtClean="0">
                <a:solidFill>
                  <a:srgbClr val="000000"/>
                </a:solidFill>
              </a:rPr>
              <a:t>ТТХ</a:t>
            </a:r>
            <a:endParaRPr lang="ru-RU" sz="1200" dirty="0" smtClean="0">
              <a:solidFill>
                <a:srgbClr val="000000"/>
              </a:solidFill>
            </a:endParaRPr>
          </a:p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</a:rPr>
              <a:t>Разработка …</a:t>
            </a:r>
            <a:endParaRPr lang="ru-RU" sz="1200" dirty="0">
              <a:solidFill>
                <a:srgbClr val="000000"/>
              </a:solidFill>
            </a:endParaRPr>
          </a:p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</a:rPr>
              <a:t>С</a:t>
            </a:r>
            <a:r>
              <a:rPr lang="ru-RU" sz="1200" dirty="0" smtClean="0">
                <a:solidFill>
                  <a:srgbClr val="000000"/>
                </a:solidFill>
              </a:rPr>
              <a:t>оздание </a:t>
            </a:r>
            <a:r>
              <a:rPr lang="ru-RU" sz="1200" dirty="0">
                <a:solidFill>
                  <a:srgbClr val="000000"/>
                </a:solidFill>
              </a:rPr>
              <a:t>и испытание </a:t>
            </a:r>
            <a:r>
              <a:rPr lang="ru-RU" sz="1200" dirty="0" smtClean="0">
                <a:solidFill>
                  <a:srgbClr val="000000"/>
                </a:solidFill>
              </a:rPr>
              <a:t>опытного образца …</a:t>
            </a:r>
          </a:p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 smtClean="0">
                <a:solidFill>
                  <a:srgbClr val="FF0000"/>
                </a:solidFill>
              </a:rPr>
              <a:t>ЗАДАЧИ СТОРОГО ИЗ ТТХ!!!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7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….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 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технологическое направление 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 smtClean="0">
                <a:solidFill>
                  <a:srgbClr val="004077"/>
                </a:solidFill>
              </a:rPr>
              <a:t>НИР или ОКР «Указать шифр»</a:t>
            </a:r>
            <a:endParaRPr lang="ru-RU" dirty="0">
              <a:solidFill>
                <a:srgbClr val="0040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84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8000" y="1228682"/>
            <a:ext cx="8607600" cy="270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177800" algn="ctr">
              <a:spcBef>
                <a:spcPts val="600"/>
              </a:spcBef>
            </a:pPr>
            <a:r>
              <a:rPr lang="ru-RU" sz="1400" b="1" dirty="0" smtClean="0">
                <a:solidFill>
                  <a:srgbClr val="FFFFFF"/>
                </a:solidFill>
                <a:cs typeface="Arial" pitchFamily="34" charset="0"/>
              </a:rPr>
              <a:t>Информация о ранее выполненных работах </a:t>
            </a:r>
            <a:endParaRPr lang="ru-RU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7338" y="1616003"/>
            <a:ext cx="8607099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</a:rPr>
              <a:t>Указать </a:t>
            </a:r>
            <a:r>
              <a:rPr lang="ru-RU" sz="1200" dirty="0">
                <a:solidFill>
                  <a:srgbClr val="000000"/>
                </a:solidFill>
              </a:rPr>
              <a:t>общие </a:t>
            </a:r>
            <a:r>
              <a:rPr lang="ru-RU" sz="1200" dirty="0" smtClean="0">
                <a:solidFill>
                  <a:srgbClr val="000000"/>
                </a:solidFill>
              </a:rPr>
              <a:t>сведения о имеющемся научно-техническом заделе в области планируемого исследования:</a:t>
            </a:r>
          </a:p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 smtClean="0">
                <a:solidFill>
                  <a:srgbClr val="000000"/>
                </a:solidFill>
              </a:rPr>
              <a:t>название </a:t>
            </a:r>
            <a:r>
              <a:rPr lang="ru-RU" sz="1200" dirty="0">
                <a:solidFill>
                  <a:srgbClr val="000000"/>
                </a:solidFill>
              </a:rPr>
              <a:t>программы, в рамках которой выполнялись схожие работы, направления, в общем виде </a:t>
            </a:r>
            <a:r>
              <a:rPr lang="ru-RU" sz="1200" dirty="0" smtClean="0">
                <a:solidFill>
                  <a:srgbClr val="000000"/>
                </a:solidFill>
              </a:rPr>
              <a:t>результаты, достижения… (Сведения только </a:t>
            </a:r>
            <a:r>
              <a:rPr lang="ru-RU" sz="1200" u="sng" dirty="0" smtClean="0">
                <a:solidFill>
                  <a:srgbClr val="000000"/>
                </a:solidFill>
              </a:rPr>
              <a:t>из </a:t>
            </a:r>
            <a:r>
              <a:rPr lang="ru-RU" sz="1200" u="sng" dirty="0">
                <a:solidFill>
                  <a:srgbClr val="000000"/>
                </a:solidFill>
              </a:rPr>
              <a:t>открытых </a:t>
            </a:r>
            <a:r>
              <a:rPr lang="ru-RU" sz="1200" u="sng" dirty="0" smtClean="0">
                <a:solidFill>
                  <a:srgbClr val="000000"/>
                </a:solidFill>
              </a:rPr>
              <a:t>источников</a:t>
            </a:r>
            <a:r>
              <a:rPr lang="ru-RU" sz="1200" dirty="0" smtClean="0">
                <a:solidFill>
                  <a:srgbClr val="000000"/>
                </a:solidFill>
              </a:rPr>
              <a:t>)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8000" y="3435331"/>
            <a:ext cx="8607600" cy="270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Новизна работы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94545" y="3861048"/>
            <a:ext cx="86070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rgbClr val="000000"/>
                </a:solidFill>
              </a:rPr>
              <a:t>Описывается, в чем именно состоит новизна работы, может быть указана важность для отечественного судостроения, наличие/отсутствие зарубежных аналогов. Краткая информация по сути вопроса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7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….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 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технологическое направление 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 smtClean="0">
                <a:solidFill>
                  <a:srgbClr val="004077"/>
                </a:solidFill>
              </a:rPr>
              <a:t>НИР или ОКР «Указать шифр»</a:t>
            </a:r>
            <a:endParaRPr lang="ru-RU" dirty="0">
              <a:solidFill>
                <a:srgbClr val="0040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9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7339" y="1140019"/>
            <a:ext cx="8607600" cy="270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 smtClean="0">
                <a:solidFill>
                  <a:srgbClr val="FFFFFF"/>
                </a:solidFill>
              </a:rPr>
              <a:t>Сравнение </a:t>
            </a:r>
            <a:r>
              <a:rPr lang="ru-RU" sz="1400" b="1" dirty="0">
                <a:solidFill>
                  <a:srgbClr val="FFFFFF"/>
                </a:solidFill>
              </a:rPr>
              <a:t>с </a:t>
            </a:r>
            <a:r>
              <a:rPr lang="ru-RU" sz="1400" b="1" dirty="0" smtClean="0">
                <a:solidFill>
                  <a:srgbClr val="FFFFFF"/>
                </a:solidFill>
              </a:rPr>
              <a:t>аналогами </a:t>
            </a:r>
            <a:endParaRPr lang="ru-RU" sz="1400" dirty="0">
              <a:solidFill>
                <a:srgbClr val="FFFFFF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183994"/>
              </p:ext>
            </p:extLst>
          </p:nvPr>
        </p:nvGraphicFramePr>
        <p:xfrm>
          <a:off x="281658" y="1439466"/>
          <a:ext cx="8613282" cy="144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1190"/>
                <a:gridCol w="2481046"/>
                <a:gridCol w="2481046"/>
              </a:tblGrid>
              <a:tr h="718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/>
                          <a:cs typeface="Times New Roman"/>
                        </a:rPr>
                        <a:t>Наименование </a:t>
                      </a:r>
                      <a:r>
                        <a:rPr lang="ru-RU" sz="1200" b="1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/>
                          <a:cs typeface="Times New Roman"/>
                        </a:rPr>
                        <a:t>параметра</a:t>
                      </a:r>
                      <a:endParaRPr lang="ru-RU" sz="1200" dirty="0">
                        <a:solidFill>
                          <a:srgbClr val="3C3C3C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Аналог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…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solidFill>
                          <a:srgbClr val="FFFFFF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/>
                          <a:cs typeface="Times New Roman"/>
                        </a:rPr>
                        <a:t>Создаваемое в рамках темы оборудование</a:t>
                      </a:r>
                      <a:endParaRPr lang="ru-RU" sz="1200" dirty="0">
                        <a:solidFill>
                          <a:srgbClr val="3C3C3C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4046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15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536379" y="640152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</a:rPr>
              <a:t>Желательна картинка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9170" y="5382530"/>
            <a:ext cx="86070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rgbClr val="FF0000"/>
                </a:solidFill>
              </a:rPr>
              <a:t>Аналог может быть как отечественного, так и зарубежного производства. Если аналогов несколько – необходимо добавить дополнительные столбцы (по числу аналогов).</a:t>
            </a:r>
          </a:p>
          <a:p>
            <a:pPr algn="just"/>
            <a:endParaRPr lang="ru-RU" sz="1200" dirty="0" smtClean="0">
              <a:solidFill>
                <a:srgbClr val="FF0000"/>
              </a:solidFill>
            </a:endParaRPr>
          </a:p>
          <a:p>
            <a:pPr algn="just"/>
            <a:r>
              <a:rPr lang="ru-RU" sz="1200" dirty="0" smtClean="0">
                <a:solidFill>
                  <a:srgbClr val="FF0000"/>
                </a:solidFill>
              </a:rPr>
              <a:t>Среди параметров сравнения желательно указывать, в том числе, параметры</a:t>
            </a:r>
            <a:r>
              <a:rPr lang="ru-RU" sz="1200" dirty="0">
                <a:solidFill>
                  <a:srgbClr val="FF0000"/>
                </a:solidFill>
              </a:rPr>
              <a:t>, по которым создаваемое оборудование превосходит существующие аналоги</a:t>
            </a:r>
            <a:r>
              <a:rPr lang="ru-RU" sz="1200" dirty="0" smtClean="0">
                <a:solidFill>
                  <a:srgbClr val="FF0000"/>
                </a:solidFill>
              </a:rPr>
              <a:t>.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9722" y="3068960"/>
            <a:ext cx="86070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rgbClr val="FF0000"/>
                </a:solidFill>
              </a:rPr>
              <a:t>Пример заполнения</a:t>
            </a:r>
            <a:endParaRPr lang="ru-RU" sz="1200" dirty="0">
              <a:solidFill>
                <a:srgbClr val="FF0000"/>
              </a:solidFill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325595"/>
              </p:ext>
            </p:extLst>
          </p:nvPr>
        </p:nvGraphicFramePr>
        <p:xfrm>
          <a:off x="235978" y="3379867"/>
          <a:ext cx="8658961" cy="1766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0553"/>
                <a:gridCol w="2494204"/>
                <a:gridCol w="2494204"/>
              </a:tblGrid>
              <a:tr h="718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/>
                          <a:cs typeface="Times New Roman"/>
                        </a:rPr>
                        <a:t>Наименование </a:t>
                      </a:r>
                      <a:r>
                        <a:rPr lang="ru-RU" sz="1200" b="1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/>
                          <a:cs typeface="Times New Roman"/>
                        </a:rPr>
                        <a:t>параметра</a:t>
                      </a:r>
                      <a:endParaRPr lang="ru-RU" sz="1200" dirty="0">
                        <a:solidFill>
                          <a:srgbClr val="3C3C3C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Паром «1234»</a:t>
                      </a:r>
                      <a:endParaRPr lang="en-US" sz="1200" b="1" kern="1200" dirty="0" smtClean="0">
                        <a:solidFill>
                          <a:srgbClr val="FFFFFF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/>
                          <a:cs typeface="Times New Roman"/>
                        </a:rPr>
                        <a:t>Паром «Лучший»</a:t>
                      </a:r>
                      <a:endParaRPr lang="ru-RU" sz="1200" dirty="0">
                        <a:solidFill>
                          <a:srgbClr val="3C3C3C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40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Комплектующее оборудование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Импортное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Отечественное</a:t>
                      </a:r>
                    </a:p>
                  </a:txBody>
                  <a:tcPr marL="68580" marR="68580" marT="0" marB="0" anchor="ctr" horzOverflow="overflow"/>
                </a:tc>
              </a:tr>
              <a:tr h="3215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Скорость полного хода, уз.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anchor="ctr" horzOverflow="overflow"/>
                </a:tc>
              </a:tr>
              <a:tr h="3215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 т.д.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  <p:sp>
        <p:nvSpPr>
          <p:cNvPr id="12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….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 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технологическое направление 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 smtClean="0">
                <a:solidFill>
                  <a:srgbClr val="004077"/>
                </a:solidFill>
              </a:rPr>
              <a:t>НИР или ОКР «Указать шифр»</a:t>
            </a:r>
            <a:endParaRPr lang="ru-RU" dirty="0">
              <a:solidFill>
                <a:srgbClr val="0040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00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8000" y="1170382"/>
            <a:ext cx="8607600" cy="2709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Планируемые результаты работы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6150" y="1556792"/>
            <a:ext cx="8583430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</a:rPr>
              <a:t>Перечисляются планируемые конкретные результаты работы, согласно ТТХ.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</a:pPr>
            <a:r>
              <a:rPr lang="ru-RU" sz="1200" b="1" u="sng" dirty="0" smtClean="0">
                <a:solidFill>
                  <a:srgbClr val="FF0000"/>
                </a:solidFill>
              </a:rPr>
              <a:t>Не указывать </a:t>
            </a:r>
            <a:r>
              <a:rPr lang="ru-RU" sz="1200" u="sng" dirty="0" smtClean="0">
                <a:solidFill>
                  <a:srgbClr val="FF0000"/>
                </a:solidFill>
              </a:rPr>
              <a:t>стандартные результаты, относящихся ко всем НИР и ОКР</a:t>
            </a:r>
            <a:r>
              <a:rPr lang="ru-RU" sz="1200" dirty="0" smtClean="0">
                <a:solidFill>
                  <a:srgbClr val="FF0000"/>
                </a:solidFill>
              </a:rPr>
              <a:t> : 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 smtClean="0">
                <a:solidFill>
                  <a:srgbClr val="FF0000"/>
                </a:solidFill>
              </a:rPr>
              <a:t>технико-экономическое </a:t>
            </a:r>
            <a:r>
              <a:rPr lang="ru-RU" sz="1200" dirty="0">
                <a:solidFill>
                  <a:srgbClr val="FF0000"/>
                </a:solidFill>
              </a:rPr>
              <a:t>обоснование </a:t>
            </a:r>
            <a:r>
              <a:rPr lang="ru-RU" sz="1200" dirty="0" smtClean="0">
                <a:solidFill>
                  <a:srgbClr val="FF0000"/>
                </a:solidFill>
              </a:rPr>
              <a:t>разработки; 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 smtClean="0">
                <a:solidFill>
                  <a:srgbClr val="FF0000"/>
                </a:solidFill>
              </a:rPr>
              <a:t>отчет </a:t>
            </a:r>
            <a:r>
              <a:rPr lang="ru-RU" sz="1200" dirty="0">
                <a:solidFill>
                  <a:srgbClr val="FF0000"/>
                </a:solidFill>
              </a:rPr>
              <a:t>о патентных </a:t>
            </a:r>
            <a:r>
              <a:rPr lang="ru-RU" sz="1200" dirty="0" smtClean="0">
                <a:solidFill>
                  <a:srgbClr val="FF0000"/>
                </a:solidFill>
              </a:rPr>
              <a:t>исследованиях; 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 smtClean="0">
                <a:solidFill>
                  <a:srgbClr val="FF0000"/>
                </a:solidFill>
              </a:rPr>
              <a:t>перечень </a:t>
            </a:r>
            <a:r>
              <a:rPr lang="ru-RU" sz="1200" dirty="0">
                <a:solidFill>
                  <a:srgbClr val="FF0000"/>
                </a:solidFill>
              </a:rPr>
              <a:t>объектов интеллектуальной  </a:t>
            </a:r>
            <a:r>
              <a:rPr lang="ru-RU" sz="1200" dirty="0" smtClean="0">
                <a:solidFill>
                  <a:srgbClr val="FF0000"/>
                </a:solidFill>
              </a:rPr>
              <a:t>собственности;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 smtClean="0">
                <a:solidFill>
                  <a:srgbClr val="FF0000"/>
                </a:solidFill>
              </a:rPr>
              <a:t>перечень </a:t>
            </a:r>
            <a:r>
              <a:rPr lang="ru-RU" sz="1200" dirty="0">
                <a:solidFill>
                  <a:srgbClr val="FF0000"/>
                </a:solidFill>
              </a:rPr>
              <a:t>работ, выполненных за счет внебюджетных </a:t>
            </a:r>
            <a:r>
              <a:rPr lang="ru-RU" sz="1200" dirty="0" smtClean="0">
                <a:solidFill>
                  <a:srgbClr val="FF0000"/>
                </a:solidFill>
              </a:rPr>
              <a:t>средств; 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 smtClean="0">
                <a:solidFill>
                  <a:srgbClr val="FF0000"/>
                </a:solidFill>
              </a:rPr>
              <a:t>предложения </a:t>
            </a:r>
            <a:r>
              <a:rPr lang="ru-RU" sz="1200" dirty="0">
                <a:solidFill>
                  <a:srgbClr val="FF0000"/>
                </a:solidFill>
              </a:rPr>
              <a:t>по </a:t>
            </a:r>
            <a:r>
              <a:rPr lang="ru-RU" sz="1200" dirty="0" smtClean="0">
                <a:solidFill>
                  <a:srgbClr val="FF0000"/>
                </a:solidFill>
              </a:rPr>
              <a:t>внедрению;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 smtClean="0">
                <a:solidFill>
                  <a:srgbClr val="FF0000"/>
                </a:solidFill>
              </a:rPr>
              <a:t>демонстрационные материалы для презентации результатов в формате Microsoft Power Point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07509" y="4203960"/>
            <a:ext cx="852943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just" fontAlgn="base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</a:rPr>
              <a:t>Перечисляется эффект выполнения работы </a:t>
            </a:r>
            <a:r>
              <a:rPr lang="ru-RU" sz="1200" u="sng" dirty="0" smtClean="0">
                <a:solidFill>
                  <a:srgbClr val="000000"/>
                </a:solidFill>
              </a:rPr>
              <a:t>с конкретными показателями</a:t>
            </a:r>
            <a:r>
              <a:rPr lang="ru-RU" sz="1200" dirty="0" smtClean="0">
                <a:solidFill>
                  <a:srgbClr val="000000"/>
                </a:solidFill>
              </a:rPr>
              <a:t>, например:</a:t>
            </a:r>
            <a:endParaRPr lang="ru-RU" sz="1200" dirty="0">
              <a:solidFill>
                <a:srgbClr val="000000"/>
              </a:solidFill>
            </a:endParaRPr>
          </a:p>
          <a:p>
            <a:pPr marL="180975" indent="-180975" algn="just" fontAlgn="base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</a:rPr>
              <a:t>Повышение </a:t>
            </a:r>
            <a:r>
              <a:rPr lang="ru-RU" sz="1200" dirty="0" err="1">
                <a:solidFill>
                  <a:srgbClr val="000000"/>
                </a:solidFill>
              </a:rPr>
              <a:t>энергоэффективности</a:t>
            </a:r>
            <a:r>
              <a:rPr lang="ru-RU" sz="1200" dirty="0">
                <a:solidFill>
                  <a:srgbClr val="000000"/>
                </a:solidFill>
              </a:rPr>
              <a:t> </a:t>
            </a:r>
            <a:r>
              <a:rPr lang="ru-RU" sz="1200" dirty="0" smtClean="0">
                <a:solidFill>
                  <a:srgbClr val="000000"/>
                </a:solidFill>
              </a:rPr>
              <a:t>на 30%</a:t>
            </a:r>
            <a:endParaRPr lang="ru-RU" sz="1200" dirty="0">
              <a:solidFill>
                <a:srgbClr val="000000"/>
              </a:solidFill>
            </a:endParaRPr>
          </a:p>
          <a:p>
            <a:pPr marL="180975" indent="-180975" algn="just" fontAlgn="base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</a:rPr>
              <a:t>Повышение </a:t>
            </a:r>
            <a:r>
              <a:rPr lang="ru-RU" sz="1200" dirty="0">
                <a:solidFill>
                  <a:srgbClr val="000000"/>
                </a:solidFill>
              </a:rPr>
              <a:t>надёжности и </a:t>
            </a:r>
            <a:r>
              <a:rPr lang="ru-RU" sz="1200" dirty="0" smtClean="0">
                <a:solidFill>
                  <a:srgbClr val="000000"/>
                </a:solidFill>
              </a:rPr>
              <a:t>технологичности….</a:t>
            </a:r>
            <a:endParaRPr lang="ru-RU" sz="1200" dirty="0">
              <a:solidFill>
                <a:srgbClr val="000000"/>
              </a:solidFill>
            </a:endParaRPr>
          </a:p>
          <a:p>
            <a:pPr marL="180975" indent="-180975" algn="just" fontAlgn="base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</a:rPr>
              <a:t>Снижение </a:t>
            </a:r>
            <a:r>
              <a:rPr lang="ru-RU" sz="1200" dirty="0">
                <a:solidFill>
                  <a:srgbClr val="000000"/>
                </a:solidFill>
              </a:rPr>
              <a:t>эксплуатационных </a:t>
            </a:r>
            <a:r>
              <a:rPr lang="ru-RU" sz="1200" dirty="0" smtClean="0">
                <a:solidFill>
                  <a:srgbClr val="000000"/>
                </a:solidFill>
              </a:rPr>
              <a:t>затрат в 1,5 раза.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71980" y="3843920"/>
            <a:ext cx="8607600" cy="270904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smtClean="0">
                <a:solidFill>
                  <a:srgbClr val="FFFFFF"/>
                </a:solidFill>
              </a:rPr>
              <a:t>Ожидаемый эффект</a:t>
            </a:r>
            <a:endParaRPr lang="ru-RU" sz="1400" b="1" dirty="0">
              <a:solidFill>
                <a:srgbClr val="FFFFFF"/>
              </a:solidFill>
            </a:endParaRPr>
          </a:p>
        </p:txBody>
      </p:sp>
      <p:sp>
        <p:nvSpPr>
          <p:cNvPr id="9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….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 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технологическое направление 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 smtClean="0">
                <a:solidFill>
                  <a:srgbClr val="004077"/>
                </a:solidFill>
              </a:rPr>
              <a:t>НИР или ОКР «Указать шифр»</a:t>
            </a:r>
            <a:endParaRPr lang="ru-RU" dirty="0">
              <a:solidFill>
                <a:srgbClr val="0040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63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268760"/>
            <a:ext cx="8607600" cy="270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Какие технологии будут созданы (</a:t>
            </a:r>
            <a:r>
              <a:rPr lang="ru-RU" sz="1400" b="1">
                <a:solidFill>
                  <a:srgbClr val="FFFFFF"/>
                </a:solidFill>
                <a:cs typeface="Arial" pitchFamily="34" charset="0"/>
              </a:rPr>
              <a:t>планируемые </a:t>
            </a:r>
            <a:r>
              <a:rPr lang="ru-RU" sz="1400" b="1" smtClean="0">
                <a:solidFill>
                  <a:srgbClr val="FFFFFF"/>
                </a:solidFill>
                <a:cs typeface="Arial" pitchFamily="34" charset="0"/>
              </a:rPr>
              <a:t>РИД)</a:t>
            </a:r>
            <a:endParaRPr lang="ru-RU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5862" y="2636912"/>
            <a:ext cx="86070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 smtClean="0">
                <a:solidFill>
                  <a:srgbClr val="FF0000"/>
                </a:solidFill>
              </a:rPr>
              <a:t>Исходя </a:t>
            </a:r>
            <a:r>
              <a:rPr lang="ru-RU" sz="1200" dirty="0">
                <a:solidFill>
                  <a:srgbClr val="FF0000"/>
                </a:solidFill>
              </a:rPr>
              <a:t>из этой информации формируются предложения по количеству индикаторов и показателей по следующей </a:t>
            </a:r>
            <a:r>
              <a:rPr lang="ru-RU" sz="1200" dirty="0" smtClean="0">
                <a:solidFill>
                  <a:srgbClr val="FF0000"/>
                </a:solidFill>
              </a:rPr>
              <a:t>форме (года должны соответствовать срокам выполнения работы):</a:t>
            </a:r>
            <a:endParaRPr lang="ru-RU" sz="1200" dirty="0">
              <a:solidFill>
                <a:srgbClr val="FF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756381"/>
              </p:ext>
            </p:extLst>
          </p:nvPr>
        </p:nvGraphicFramePr>
        <p:xfrm>
          <a:off x="467544" y="3162859"/>
          <a:ext cx="7776864" cy="1368152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5068088"/>
                <a:gridCol w="908576"/>
                <a:gridCol w="864096"/>
                <a:gridCol w="936104"/>
              </a:tblGrid>
              <a:tr h="432048"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Наименование индикатора, показателя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2020 </a:t>
                      </a: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г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2021 </a:t>
                      </a: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г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2022 </a:t>
                      </a: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г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marL="14288" indent="166688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</a:rPr>
                        <a:t>Количество вновь 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</a:rPr>
                        <a:t>разработанных </a:t>
                      </a:r>
                      <a:r>
                        <a:rPr lang="ru-RU" sz="1200" kern="1200" smtClean="0">
                          <a:solidFill>
                            <a:srgbClr val="000000"/>
                          </a:solidFill>
                        </a:rPr>
                        <a:t>технологий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marL="180975" indent="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</a:rPr>
                        <a:t>Количество патентов и других документов, удостоверяющих новизну технологических решений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8000" y="5160270"/>
            <a:ext cx="8607600" cy="270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>
                <a:solidFill>
                  <a:srgbClr val="FFFFFF"/>
                </a:solidFill>
              </a:rPr>
              <a:t>Перспективы внедрения результатов работы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2481" y="5558368"/>
            <a:ext cx="858048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solidFill>
                  <a:srgbClr val="000000"/>
                </a:solidFill>
              </a:rPr>
              <a:t>Здесь должны быть указаны </a:t>
            </a:r>
            <a:r>
              <a:rPr lang="ru-RU" sz="1200" u="sng" dirty="0" smtClean="0">
                <a:solidFill>
                  <a:srgbClr val="000000"/>
                </a:solidFill>
              </a:rPr>
              <a:t>конкретные</a:t>
            </a:r>
            <a:r>
              <a:rPr lang="ru-RU" sz="1200" dirty="0" smtClean="0">
                <a:solidFill>
                  <a:srgbClr val="000000"/>
                </a:solidFill>
              </a:rPr>
              <a:t> данные о том, кем и при каких условиях и какой именно результат планируемой к выполнению НИР или ОКР, может быть использован.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solidFill>
                  <a:srgbClr val="000000"/>
                </a:solidFill>
              </a:rPr>
              <a:t>Ориентировочные </a:t>
            </a:r>
            <a:r>
              <a:rPr lang="ru-RU" sz="1200" dirty="0">
                <a:solidFill>
                  <a:srgbClr val="000000"/>
                </a:solidFill>
              </a:rPr>
              <a:t>сроки </a:t>
            </a:r>
            <a:r>
              <a:rPr lang="ru-RU" sz="1200" dirty="0" smtClean="0">
                <a:solidFill>
                  <a:srgbClr val="000000"/>
                </a:solidFill>
              </a:rPr>
              <a:t>внедрения</a:t>
            </a:r>
            <a:r>
              <a:rPr lang="ru-RU" sz="1200" dirty="0">
                <a:solidFill>
                  <a:srgbClr val="000000"/>
                </a:solidFill>
              </a:rPr>
              <a:t> </a:t>
            </a:r>
            <a:r>
              <a:rPr lang="ru-RU" sz="1200" dirty="0" smtClean="0">
                <a:solidFill>
                  <a:srgbClr val="000000"/>
                </a:solidFill>
              </a:rPr>
              <a:t>- ……….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87429" y="4657870"/>
            <a:ext cx="85505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0000"/>
                </a:solidFill>
              </a:rPr>
              <a:t>Права </a:t>
            </a:r>
            <a:r>
              <a:rPr lang="ru-RU" sz="1200" dirty="0">
                <a:solidFill>
                  <a:srgbClr val="000000"/>
                </a:solidFill>
              </a:rPr>
              <a:t>на результаты интеллектуальной деятельности предлагается закрепить за </a:t>
            </a:r>
            <a:r>
              <a:rPr lang="ru-RU" sz="1200" dirty="0" smtClean="0">
                <a:solidFill>
                  <a:srgbClr val="FF0000"/>
                </a:solidFill>
              </a:rPr>
              <a:t>(</a:t>
            </a:r>
            <a:r>
              <a:rPr lang="ru-RU" sz="1200" dirty="0">
                <a:solidFill>
                  <a:srgbClr val="FF0000"/>
                </a:solidFill>
              </a:rPr>
              <a:t>Российская Федерация либо Исполнитель</a:t>
            </a:r>
            <a:r>
              <a:rPr lang="ru-RU" sz="1200" dirty="0" smtClean="0">
                <a:solidFill>
                  <a:srgbClr val="FF0000"/>
                </a:solidFill>
              </a:rPr>
              <a:t>)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0836" y="2098303"/>
            <a:ext cx="863086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Bef>
                <a:spcPts val="300"/>
              </a:spcBef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  <a:defRPr/>
            </a:pPr>
            <a:r>
              <a:rPr lang="ru-RU" sz="1200" dirty="0" smtClean="0">
                <a:solidFill>
                  <a:srgbClr val="000000"/>
                </a:solidFill>
              </a:rPr>
              <a:t>Патент на …(изобретение, полезную модель и т.д.)  «……………» </a:t>
            </a:r>
            <a:endParaRPr lang="ru-RU" sz="1200" dirty="0">
              <a:solidFill>
                <a:srgbClr val="000000"/>
              </a:solidFill>
            </a:endParaRPr>
          </a:p>
          <a:p>
            <a:pPr marL="171450" lvl="2" indent="-171450" algn="just">
              <a:spcBef>
                <a:spcPts val="300"/>
              </a:spcBef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  <a:defRPr/>
            </a:pPr>
            <a:r>
              <a:rPr lang="ru-RU" sz="1200" dirty="0" smtClean="0">
                <a:solidFill>
                  <a:srgbClr val="000000"/>
                </a:solidFill>
              </a:rPr>
              <a:t>Секрет </a:t>
            </a:r>
            <a:r>
              <a:rPr lang="ru-RU" sz="1200" dirty="0">
                <a:solidFill>
                  <a:srgbClr val="000000"/>
                </a:solidFill>
              </a:rPr>
              <a:t>производства («ноу-хау») </a:t>
            </a:r>
            <a:r>
              <a:rPr lang="ru-RU" sz="1200" dirty="0" smtClean="0">
                <a:solidFill>
                  <a:srgbClr val="000000"/>
                </a:solidFill>
              </a:rPr>
              <a:t>«Технология…………….»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78653" y="1636638"/>
            <a:ext cx="85743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>
                <a:solidFill>
                  <a:srgbClr val="FF0000"/>
                </a:solidFill>
              </a:rPr>
              <a:t>Указываются конкретные технические решения, подлежащие правовой </a:t>
            </a:r>
            <a:r>
              <a:rPr lang="ru-RU" sz="1200" dirty="0" smtClean="0">
                <a:solidFill>
                  <a:srgbClr val="FF0000"/>
                </a:solidFill>
              </a:rPr>
              <a:t>охране, а </a:t>
            </a:r>
            <a:r>
              <a:rPr lang="ru-RU" sz="1200" dirty="0">
                <a:solidFill>
                  <a:srgbClr val="FF0000"/>
                </a:solidFill>
              </a:rPr>
              <a:t>также предполагаемый вид правовой </a:t>
            </a:r>
            <a:r>
              <a:rPr lang="ru-RU" sz="1200" dirty="0" smtClean="0">
                <a:solidFill>
                  <a:srgbClr val="FF0000"/>
                </a:solidFill>
              </a:rPr>
              <a:t>охраны, например: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4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….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 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технологическое направление 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 smtClean="0">
                <a:solidFill>
                  <a:srgbClr val="004077"/>
                </a:solidFill>
              </a:rPr>
              <a:t>НИР или ОКР «Указать шифр»</a:t>
            </a:r>
            <a:endParaRPr lang="ru-RU" dirty="0">
              <a:solidFill>
                <a:srgbClr val="0040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3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8000" y="1092823"/>
            <a:ext cx="8607099" cy="270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Какие технологии будут созданы (планируемые </a:t>
            </a:r>
            <a:r>
              <a:rPr lang="ru-RU" sz="1400" b="1" dirty="0" smtClean="0">
                <a:solidFill>
                  <a:srgbClr val="FFFFFF"/>
                </a:solidFill>
                <a:cs typeface="Arial" pitchFamily="34" charset="0"/>
              </a:rPr>
              <a:t>РИД)</a:t>
            </a:r>
            <a:endParaRPr lang="ru-RU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7110" y="1400495"/>
            <a:ext cx="860709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Bef>
                <a:spcPts val="300"/>
              </a:spcBef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  <a:defRPr/>
            </a:pPr>
            <a:r>
              <a:rPr lang="ru-RU" sz="1200" dirty="0" smtClean="0">
                <a:solidFill>
                  <a:srgbClr val="000000"/>
                </a:solidFill>
              </a:rPr>
              <a:t>Секрет </a:t>
            </a:r>
            <a:r>
              <a:rPr lang="ru-RU" sz="1200" dirty="0">
                <a:solidFill>
                  <a:srgbClr val="000000"/>
                </a:solidFill>
              </a:rPr>
              <a:t>производства </a:t>
            </a:r>
            <a:r>
              <a:rPr lang="ru-RU" sz="1200" dirty="0" smtClean="0">
                <a:solidFill>
                  <a:srgbClr val="000000"/>
                </a:solidFill>
              </a:rPr>
              <a:t>«ноу-хау»: Технология </a:t>
            </a:r>
            <a:r>
              <a:rPr lang="ru-RU" sz="1200" dirty="0">
                <a:solidFill>
                  <a:srgbClr val="000000"/>
                </a:solidFill>
              </a:rPr>
              <a:t>управления грузовыми операциями с функциями метрологического </a:t>
            </a:r>
            <a:r>
              <a:rPr lang="ru-RU" sz="1200" dirty="0" smtClean="0">
                <a:solidFill>
                  <a:srgbClr val="000000"/>
                </a:solidFill>
              </a:rPr>
              <a:t>контроля.</a:t>
            </a:r>
          </a:p>
          <a:p>
            <a:pPr marL="171450" lvl="2" indent="-171450" algn="just">
              <a:spcBef>
                <a:spcPts val="300"/>
              </a:spcBef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  <a:defRPr/>
            </a:pPr>
            <a:r>
              <a:rPr lang="ru-RU" sz="1200" dirty="0" smtClean="0">
                <a:solidFill>
                  <a:srgbClr val="000000"/>
                </a:solidFill>
              </a:rPr>
              <a:t>Программа </a:t>
            </a:r>
            <a:r>
              <a:rPr lang="ru-RU" sz="1200" dirty="0">
                <a:solidFill>
                  <a:srgbClr val="000000"/>
                </a:solidFill>
              </a:rPr>
              <a:t>для </a:t>
            </a:r>
            <a:r>
              <a:rPr lang="ru-RU" sz="1200" dirty="0" smtClean="0">
                <a:solidFill>
                  <a:srgbClr val="000000"/>
                </a:solidFill>
              </a:rPr>
              <a:t>ЭВМ: Программа </a:t>
            </a:r>
            <a:r>
              <a:rPr lang="ru-RU" sz="1200" dirty="0">
                <a:solidFill>
                  <a:srgbClr val="000000"/>
                </a:solidFill>
              </a:rPr>
              <a:t>метрологического мониторинга, интегрированного в систему управления грузовыми </a:t>
            </a:r>
            <a:r>
              <a:rPr lang="ru-RU" sz="1200" dirty="0" smtClean="0">
                <a:solidFill>
                  <a:srgbClr val="000000"/>
                </a:solidFill>
              </a:rPr>
              <a:t>операциями. </a:t>
            </a:r>
            <a:endParaRPr lang="ru-RU" sz="1200" dirty="0">
              <a:solidFill>
                <a:srgbClr val="000000"/>
              </a:solidFill>
            </a:endParaRPr>
          </a:p>
          <a:p>
            <a:pPr marL="171450" lvl="2" indent="-171450" algn="just">
              <a:spcBef>
                <a:spcPts val="300"/>
              </a:spcBef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  <a:defRPr/>
            </a:pPr>
            <a:r>
              <a:rPr lang="ru-RU" sz="1200" dirty="0" smtClean="0">
                <a:solidFill>
                  <a:srgbClr val="000000"/>
                </a:solidFill>
              </a:rPr>
              <a:t>Промышленный образец: Комплекс </a:t>
            </a:r>
            <a:r>
              <a:rPr lang="ru-RU" sz="1200" dirty="0">
                <a:solidFill>
                  <a:srgbClr val="000000"/>
                </a:solidFill>
              </a:rPr>
              <a:t>аппаратуры управления грузовыми операциями с функциями метрологического контроля для морских </a:t>
            </a:r>
            <a:r>
              <a:rPr lang="ru-RU" sz="1200" dirty="0" smtClean="0">
                <a:solidFill>
                  <a:srgbClr val="000000"/>
                </a:solidFill>
              </a:rPr>
              <a:t>судов.</a:t>
            </a:r>
            <a:endParaRPr lang="ru-RU" sz="1200" dirty="0">
              <a:solidFill>
                <a:srgbClr val="00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009275"/>
              </p:ext>
            </p:extLst>
          </p:nvPr>
        </p:nvGraphicFramePr>
        <p:xfrm>
          <a:off x="703117" y="2852936"/>
          <a:ext cx="7776864" cy="1152128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50680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85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Наименование индикатора, показателя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2020 г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2021 г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2022 г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4743">
                <a:tc>
                  <a:txBody>
                    <a:bodyPr/>
                    <a:lstStyle/>
                    <a:p>
                      <a:pPr marL="14288" indent="166688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</a:rPr>
                        <a:t>Количество вновь разработанных 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</a:rPr>
                        <a:t>технологий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7345">
                <a:tc>
                  <a:txBody>
                    <a:bodyPr/>
                    <a:lstStyle/>
                    <a:p>
                      <a:pPr marL="180975" indent="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</a:rPr>
                        <a:t>Количество патентов и других документов, удостоверяющих новизну технологических решений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88000" y="4493796"/>
            <a:ext cx="8607099" cy="270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>
                <a:solidFill>
                  <a:srgbClr val="FFFFFF"/>
                </a:solidFill>
              </a:rPr>
              <a:t>Перспективы внедрения результатов работы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7999" y="4804648"/>
            <a:ext cx="8616209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solidFill>
                  <a:schemeClr val="tx2"/>
                </a:solidFill>
              </a:rPr>
              <a:t>Система </a:t>
            </a:r>
            <a:r>
              <a:rPr lang="ru-RU" sz="1200" dirty="0">
                <a:solidFill>
                  <a:schemeClr val="tx2"/>
                </a:solidFill>
              </a:rPr>
              <a:t>управления грузовыми операциями с функциями метрологического </a:t>
            </a:r>
            <a:r>
              <a:rPr lang="ru-RU" sz="1200" dirty="0" smtClean="0">
                <a:solidFill>
                  <a:schemeClr val="tx2"/>
                </a:solidFill>
              </a:rPr>
              <a:t>контроля может быть использована при создании и модернизации </a:t>
            </a:r>
            <a:r>
              <a:rPr lang="ru-RU" sz="1200" dirty="0">
                <a:solidFill>
                  <a:schemeClr val="tx2"/>
                </a:solidFill>
              </a:rPr>
              <a:t>объектов </a:t>
            </a:r>
            <a:r>
              <a:rPr lang="ru-RU" sz="1200" dirty="0" smtClean="0">
                <a:solidFill>
                  <a:schemeClr val="tx2"/>
                </a:solidFill>
              </a:rPr>
              <a:t>морской </a:t>
            </a:r>
            <a:r>
              <a:rPr lang="ru-RU" sz="1200" dirty="0">
                <a:solidFill>
                  <a:schemeClr val="tx2"/>
                </a:solidFill>
              </a:rPr>
              <a:t>техники для добычи, хранения, выгрузки и транспортировки нефти и нефтепродуктов, нефтеналивных судах, судах </a:t>
            </a:r>
            <a:r>
              <a:rPr lang="ru-RU" sz="1200" dirty="0" smtClean="0">
                <a:solidFill>
                  <a:schemeClr val="tx2"/>
                </a:solidFill>
              </a:rPr>
              <a:t>снабжения: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chemeClr val="tx2"/>
                </a:solidFill>
              </a:rPr>
              <a:t>КБ-проектантами </a:t>
            </a:r>
            <a:r>
              <a:rPr lang="ru-RU" sz="1200" dirty="0">
                <a:solidFill>
                  <a:schemeClr val="tx2"/>
                </a:solidFill>
              </a:rPr>
              <a:t>морской </a:t>
            </a:r>
            <a:r>
              <a:rPr lang="ru-RU" sz="1200" dirty="0" smtClean="0">
                <a:solidFill>
                  <a:schemeClr val="tx2"/>
                </a:solidFill>
              </a:rPr>
              <a:t>техники; 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chemeClr val="tx2"/>
                </a:solidFill>
              </a:rPr>
              <a:t>предприятиями </a:t>
            </a:r>
            <a:r>
              <a:rPr lang="ru-RU" sz="1200" dirty="0">
                <a:solidFill>
                  <a:schemeClr val="tx2"/>
                </a:solidFill>
              </a:rPr>
              <a:t>– изготовителями объектов морской </a:t>
            </a:r>
            <a:r>
              <a:rPr lang="ru-RU" sz="1200" dirty="0" smtClean="0">
                <a:solidFill>
                  <a:schemeClr val="tx2"/>
                </a:solidFill>
              </a:rPr>
              <a:t>техники.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200" dirty="0" smtClean="0">
                <a:solidFill>
                  <a:schemeClr val="tx2"/>
                </a:solidFill>
              </a:rPr>
              <a:t>Организация </a:t>
            </a:r>
            <a:r>
              <a:rPr lang="ru-RU" sz="1200" dirty="0">
                <a:solidFill>
                  <a:schemeClr val="tx2"/>
                </a:solidFill>
              </a:rPr>
              <a:t>серийного производства к</a:t>
            </a:r>
            <a:r>
              <a:rPr lang="ru-RU" sz="1200" dirty="0" smtClean="0">
                <a:solidFill>
                  <a:schemeClr val="tx2"/>
                </a:solidFill>
              </a:rPr>
              <a:t>омплекса </a:t>
            </a:r>
            <a:r>
              <a:rPr lang="ru-RU" sz="1200" dirty="0">
                <a:solidFill>
                  <a:schemeClr val="tx2"/>
                </a:solidFill>
              </a:rPr>
              <a:t>аппаратуры управления грузовыми операциями </a:t>
            </a:r>
            <a:r>
              <a:rPr lang="ru-RU" sz="1200" dirty="0" smtClean="0">
                <a:solidFill>
                  <a:schemeClr val="tx2"/>
                </a:solidFill>
              </a:rPr>
              <a:t>планируется на мощностях </a:t>
            </a:r>
            <a:r>
              <a:rPr lang="ru-RU" sz="1200" dirty="0">
                <a:solidFill>
                  <a:schemeClr val="tx2"/>
                </a:solidFill>
              </a:rPr>
              <a:t>на АО </a:t>
            </a:r>
            <a:r>
              <a:rPr lang="ru-RU" sz="1200" dirty="0" smtClean="0">
                <a:solidFill>
                  <a:schemeClr val="tx2"/>
                </a:solidFill>
              </a:rPr>
              <a:t>«ХХХ» </a:t>
            </a:r>
            <a:r>
              <a:rPr lang="ru-RU" sz="1200" dirty="0">
                <a:solidFill>
                  <a:schemeClr val="tx2"/>
                </a:solidFill>
              </a:rPr>
              <a:t>с </a:t>
            </a:r>
            <a:r>
              <a:rPr lang="ru-RU" sz="1200" dirty="0" smtClean="0">
                <a:solidFill>
                  <a:schemeClr val="tx2"/>
                </a:solidFill>
              </a:rPr>
              <a:t>2020 </a:t>
            </a:r>
            <a:r>
              <a:rPr lang="ru-RU" sz="1200" dirty="0">
                <a:solidFill>
                  <a:schemeClr val="tx2"/>
                </a:solidFill>
              </a:rPr>
              <a:t>г. с целью обеспечения </a:t>
            </a:r>
            <a:r>
              <a:rPr lang="ru-RU" sz="1200" dirty="0" smtClean="0">
                <a:solidFill>
                  <a:schemeClr val="tx2"/>
                </a:solidFill>
              </a:rPr>
              <a:t>внутренних </a:t>
            </a:r>
            <a:r>
              <a:rPr lang="ru-RU" sz="1200" dirty="0">
                <a:solidFill>
                  <a:schemeClr val="tx2"/>
                </a:solidFill>
              </a:rPr>
              <a:t>водных бассейнов </a:t>
            </a:r>
            <a:r>
              <a:rPr lang="ru-RU" sz="1200" dirty="0" smtClean="0">
                <a:solidFill>
                  <a:schemeClr val="tx2"/>
                </a:solidFill>
              </a:rPr>
              <a:t>отечественным оборудованием.</a:t>
            </a:r>
          </a:p>
          <a:p>
            <a:pPr algn="just"/>
            <a:r>
              <a:rPr lang="ru-RU" sz="1200" dirty="0" smtClean="0">
                <a:solidFill>
                  <a:schemeClr val="tx2"/>
                </a:solidFill>
              </a:rPr>
              <a:t>Сроки внедрения – 2020 – 2023 </a:t>
            </a:r>
            <a:r>
              <a:rPr lang="ru-RU" sz="1200" dirty="0" err="1" smtClean="0">
                <a:solidFill>
                  <a:schemeClr val="tx2"/>
                </a:solidFill>
              </a:rPr>
              <a:t>г.г</a:t>
            </a:r>
            <a:r>
              <a:rPr lang="ru-RU" sz="1300" dirty="0" smtClean="0">
                <a:solidFill>
                  <a:schemeClr val="tx2"/>
                </a:solidFill>
              </a:rPr>
              <a:t>.  </a:t>
            </a:r>
            <a:endParaRPr lang="ru-RU" sz="1300" dirty="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121419"/>
            <a:ext cx="85959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 smtClean="0">
                <a:solidFill>
                  <a:srgbClr val="000000"/>
                </a:solidFill>
              </a:rPr>
              <a:t>Права </a:t>
            </a:r>
            <a:r>
              <a:rPr lang="ru-RU" sz="1200" dirty="0">
                <a:solidFill>
                  <a:srgbClr val="000000"/>
                </a:solidFill>
              </a:rPr>
              <a:t>на результаты интеллектуальной </a:t>
            </a:r>
            <a:r>
              <a:rPr lang="ru-RU" sz="1200" dirty="0" smtClean="0">
                <a:solidFill>
                  <a:srgbClr val="000000"/>
                </a:solidFill>
              </a:rPr>
              <a:t>деятельности предлагается закрепить за Исполнителем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4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….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 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  <a:latin typeface="Arial"/>
              </a:rPr>
              <a:t>технологическое направление </a:t>
            </a:r>
            <a:r>
              <a:rPr lang="ru-RU" sz="1400" b="1" dirty="0" smtClean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 smtClean="0">
                <a:solidFill>
                  <a:srgbClr val="004077"/>
                </a:solidFill>
              </a:rPr>
              <a:t>ОК</a:t>
            </a:r>
            <a:r>
              <a:rPr lang="ru-RU" dirty="0">
                <a:solidFill>
                  <a:srgbClr val="004077"/>
                </a:solidFill>
              </a:rPr>
              <a:t>Р </a:t>
            </a:r>
            <a:r>
              <a:rPr lang="ru-RU" dirty="0" smtClean="0">
                <a:solidFill>
                  <a:srgbClr val="004077"/>
                </a:solidFill>
              </a:rPr>
              <a:t>«Пример заполнения слайда»</a:t>
            </a:r>
            <a:endParaRPr lang="ru-RU" dirty="0">
              <a:solidFill>
                <a:srgbClr val="0040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74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3_gpn_report">
  <a:themeElements>
    <a:clrScheme name="ГПН">
      <a:dk1>
        <a:srgbClr val="3C3C3C"/>
      </a:dk1>
      <a:lt1>
        <a:srgbClr val="FFFFFF"/>
      </a:lt1>
      <a:dk2>
        <a:srgbClr val="000000"/>
      </a:dk2>
      <a:lt2>
        <a:srgbClr val="706F6F"/>
      </a:lt2>
      <a:accent1>
        <a:srgbClr val="004077"/>
      </a:accent1>
      <a:accent2>
        <a:srgbClr val="2FB4E9"/>
      </a:accent2>
      <a:accent3>
        <a:srgbClr val="0070BA"/>
      </a:accent3>
      <a:accent4>
        <a:srgbClr val="DADADA"/>
      </a:accent4>
      <a:accent5>
        <a:srgbClr val="AEBD15"/>
      </a:accent5>
      <a:accent6>
        <a:srgbClr val="F7A600"/>
      </a:accent6>
      <a:hlink>
        <a:srgbClr val="0070BA"/>
      </a:hlink>
      <a:folHlink>
        <a:srgbClr val="706F6F"/>
      </a:folHlink>
    </a:clrScheme>
    <a:fontScheme name="Газпром неф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>
          <a:solidFill>
            <a:schemeClr val="accent2"/>
          </a:solidFill>
        </a:ln>
      </a:spPr>
      <a:bodyPr rtlCol="0" anchor="ctr"/>
      <a:lstStyle>
        <a:defPPr>
          <a:spcBef>
            <a:spcPts val="600"/>
          </a:spcBef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rIns="0" rtlCol="0">
        <a:spAutoFit/>
      </a:bodyPr>
      <a:lstStyle>
        <a:defPPr>
          <a:spcBef>
            <a:spcPts val="600"/>
          </a:spcBef>
          <a:defRPr sz="1200"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gpn_report" id="{F8D1C6A7-815E-4B1B-922D-DDF256B6FD24}" vid="{8AC31970-B314-4C23-B764-C3D4C7919476}"/>
    </a:ext>
  </a:extLst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ПН">
    <a:dk1>
      <a:srgbClr val="3C3C3C"/>
    </a:dk1>
    <a:lt1>
      <a:srgbClr val="FFFFFF"/>
    </a:lt1>
    <a:dk2>
      <a:srgbClr val="000000"/>
    </a:dk2>
    <a:lt2>
      <a:srgbClr val="706F6F"/>
    </a:lt2>
    <a:accent1>
      <a:srgbClr val="004077"/>
    </a:accent1>
    <a:accent2>
      <a:srgbClr val="2FB4E9"/>
    </a:accent2>
    <a:accent3>
      <a:srgbClr val="0070BA"/>
    </a:accent3>
    <a:accent4>
      <a:srgbClr val="DADADA"/>
    </a:accent4>
    <a:accent5>
      <a:srgbClr val="AEBD15"/>
    </a:accent5>
    <a:accent6>
      <a:srgbClr val="F7A600"/>
    </a:accent6>
    <a:hlink>
      <a:srgbClr val="0070BA"/>
    </a:hlink>
    <a:folHlink>
      <a:srgbClr val="70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4441</TotalTime>
  <Words>799</Words>
  <Application>Microsoft Office PowerPoint</Application>
  <PresentationFormat>Экран (4:3)</PresentationFormat>
  <Paragraphs>115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7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Специальное оформление</vt:lpstr>
      <vt:lpstr>13_gpn_report</vt:lpstr>
      <vt:lpstr>1_Специальное оформление</vt:lpstr>
      <vt:lpstr>2_Специальное оформление</vt:lpstr>
      <vt:lpstr>3_Специальное оформление</vt:lpstr>
      <vt:lpstr>4_Специальное оформление</vt:lpstr>
      <vt:lpstr>5_Специальное оформление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Antonov.YI</dc:creator>
  <cp:lastModifiedBy>Дарья</cp:lastModifiedBy>
  <cp:revision>338</cp:revision>
  <cp:lastPrinted>2016-03-02T15:20:47Z</cp:lastPrinted>
  <dcterms:created xsi:type="dcterms:W3CDTF">2016-02-27T11:59:56Z</dcterms:created>
  <dcterms:modified xsi:type="dcterms:W3CDTF">2019-12-04T06:02:31Z</dcterms:modified>
</cp:coreProperties>
</file>